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81" r:id="rId3"/>
    <p:sldId id="348" r:id="rId4"/>
    <p:sldId id="282" r:id="rId5"/>
    <p:sldId id="346" r:id="rId6"/>
    <p:sldId id="279" r:id="rId7"/>
    <p:sldId id="257" r:id="rId8"/>
    <p:sldId id="336" r:id="rId9"/>
    <p:sldId id="381" r:id="rId10"/>
    <p:sldId id="347" r:id="rId11"/>
    <p:sldId id="337" r:id="rId12"/>
    <p:sldId id="350" r:id="rId13"/>
    <p:sldId id="341" r:id="rId14"/>
    <p:sldId id="351" r:id="rId15"/>
    <p:sldId id="352" r:id="rId16"/>
    <p:sldId id="280" r:id="rId17"/>
    <p:sldId id="353" r:id="rId18"/>
    <p:sldId id="358" r:id="rId19"/>
    <p:sldId id="357" r:id="rId20"/>
    <p:sldId id="355" r:id="rId21"/>
    <p:sldId id="356" r:id="rId22"/>
    <p:sldId id="349" r:id="rId23"/>
    <p:sldId id="283" r:id="rId24"/>
    <p:sldId id="360" r:id="rId25"/>
    <p:sldId id="354" r:id="rId26"/>
    <p:sldId id="359" r:id="rId27"/>
    <p:sldId id="338" r:id="rId28"/>
    <p:sldId id="335" r:id="rId29"/>
    <p:sldId id="342" r:id="rId30"/>
    <p:sldId id="343" r:id="rId31"/>
    <p:sldId id="344" r:id="rId32"/>
    <p:sldId id="345" r:id="rId33"/>
    <p:sldId id="368" r:id="rId34"/>
    <p:sldId id="374" r:id="rId35"/>
    <p:sldId id="339" r:id="rId36"/>
    <p:sldId id="362" r:id="rId37"/>
    <p:sldId id="369" r:id="rId38"/>
    <p:sldId id="380" r:id="rId39"/>
    <p:sldId id="363" r:id="rId40"/>
    <p:sldId id="370" r:id="rId41"/>
    <p:sldId id="375" r:id="rId42"/>
    <p:sldId id="377" r:id="rId43"/>
    <p:sldId id="371" r:id="rId44"/>
    <p:sldId id="372" r:id="rId45"/>
    <p:sldId id="378" r:id="rId46"/>
    <p:sldId id="379" r:id="rId47"/>
    <p:sldId id="340" r:id="rId48"/>
    <p:sldId id="361" r:id="rId49"/>
    <p:sldId id="364" r:id="rId50"/>
    <p:sldId id="37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2" d="100"/>
          <a:sy n="52" d="100"/>
        </p:scale>
        <p:origin x="-51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E0F16-F669-41F2-906E-5E837A3CBEF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995BB1-4F98-4023-885F-A30A961C9E5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   </a:t>
          </a:r>
          <a:r>
            <a:rPr lang="es-ES" sz="2400" b="1" dirty="0">
              <a:solidFill>
                <a:schemeClr val="tx1"/>
              </a:solidFill>
            </a:rPr>
            <a:t>LEGISLAR</a:t>
          </a:r>
        </a:p>
      </dgm:t>
    </dgm:pt>
    <dgm:pt modelId="{0616A6F8-B061-4CB3-BA94-59A33BB62232}" type="parTrans" cxnId="{705A0830-43EB-42F5-9B77-51C792C8FF11}">
      <dgm:prSet/>
      <dgm:spPr/>
      <dgm:t>
        <a:bodyPr/>
        <a:lstStyle/>
        <a:p>
          <a:endParaRPr lang="es-ES"/>
        </a:p>
      </dgm:t>
    </dgm:pt>
    <dgm:pt modelId="{33F7041B-AA2D-4D98-9C45-5E66814FD758}" type="sibTrans" cxnId="{705A0830-43EB-42F5-9B77-51C792C8FF11}">
      <dgm:prSet/>
      <dgm:spPr/>
      <dgm:t>
        <a:bodyPr/>
        <a:lstStyle/>
        <a:p>
          <a:endParaRPr lang="es-ES"/>
        </a:p>
      </dgm:t>
    </dgm:pt>
    <dgm:pt modelId="{A00FDE67-C421-4177-94DC-ADB797E467F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</a:rPr>
            <a:t>Agenda Legislativa. - Procesos legislativos internos</a:t>
          </a:r>
          <a:r>
            <a:rPr lang="es-ES" sz="1800" dirty="0">
              <a:solidFill>
                <a:schemeClr val="tx1"/>
              </a:solidFill>
            </a:rPr>
            <a:t>.</a:t>
          </a:r>
        </a:p>
      </dgm:t>
    </dgm:pt>
    <dgm:pt modelId="{8943FEB5-71ED-413F-82A4-A3EA6CBB7F99}" type="parTrans" cxnId="{98E2C4A4-981F-4CF1-8233-204D89D78B1C}">
      <dgm:prSet/>
      <dgm:spPr/>
      <dgm:t>
        <a:bodyPr/>
        <a:lstStyle/>
        <a:p>
          <a:endParaRPr lang="es-ES"/>
        </a:p>
      </dgm:t>
    </dgm:pt>
    <dgm:pt modelId="{A9E1ED27-7751-4366-8E7B-177687669F7C}" type="sibTrans" cxnId="{98E2C4A4-981F-4CF1-8233-204D89D78B1C}">
      <dgm:prSet/>
      <dgm:spPr/>
      <dgm:t>
        <a:bodyPr/>
        <a:lstStyle/>
        <a:p>
          <a:endParaRPr lang="es-ES"/>
        </a:p>
      </dgm:t>
    </dgm:pt>
    <dgm:pt modelId="{0D424CF4-340F-467B-A2D4-F20FBD88D8F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GESTIONAR</a:t>
          </a:r>
        </a:p>
      </dgm:t>
    </dgm:pt>
    <dgm:pt modelId="{4044FF4D-8643-493C-9031-CB4F8EF0237E}" type="parTrans" cxnId="{8D1CFFEE-A94A-4CE7-8F9B-50B8A9B7C156}">
      <dgm:prSet/>
      <dgm:spPr/>
      <dgm:t>
        <a:bodyPr/>
        <a:lstStyle/>
        <a:p>
          <a:endParaRPr lang="es-ES"/>
        </a:p>
      </dgm:t>
    </dgm:pt>
    <dgm:pt modelId="{32084D05-5917-4729-A7B0-D8D714832081}" type="sibTrans" cxnId="{8D1CFFEE-A94A-4CE7-8F9B-50B8A9B7C156}">
      <dgm:prSet/>
      <dgm:spPr/>
      <dgm:t>
        <a:bodyPr/>
        <a:lstStyle/>
        <a:p>
          <a:endParaRPr lang="es-ES"/>
        </a:p>
      </dgm:t>
    </dgm:pt>
    <dgm:pt modelId="{F109941E-F038-4729-A22B-EFAF54BE71D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</a:rPr>
            <a:t>Casas de Enlace Legislativo.   Participación Ciudadana. Gestoría ante otras instancias públicas o privadas.</a:t>
          </a:r>
        </a:p>
      </dgm:t>
    </dgm:pt>
    <dgm:pt modelId="{45DB8EF2-80B9-42DC-BE78-95D0B9E35D44}" type="parTrans" cxnId="{CD164AE4-0343-42E3-AFC3-2C6F67D3C155}">
      <dgm:prSet/>
      <dgm:spPr/>
      <dgm:t>
        <a:bodyPr/>
        <a:lstStyle/>
        <a:p>
          <a:endParaRPr lang="es-ES"/>
        </a:p>
      </dgm:t>
    </dgm:pt>
    <dgm:pt modelId="{05A6F489-4B3D-49B1-9533-B23F176EC358}" type="sibTrans" cxnId="{CD164AE4-0343-42E3-AFC3-2C6F67D3C155}">
      <dgm:prSet/>
      <dgm:spPr/>
      <dgm:t>
        <a:bodyPr/>
        <a:lstStyle/>
        <a:p>
          <a:endParaRPr lang="es-ES"/>
        </a:p>
      </dgm:t>
    </dgm:pt>
    <dgm:pt modelId="{807B8F25-89A6-448A-A753-2E33BD9DDDD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REPRESENTAR</a:t>
          </a:r>
        </a:p>
      </dgm:t>
    </dgm:pt>
    <dgm:pt modelId="{93E61BBE-AB2E-4D31-A9B8-D7C16A289866}" type="parTrans" cxnId="{4BBF541B-FFA6-4E68-AEEE-D81D95F727CE}">
      <dgm:prSet/>
      <dgm:spPr/>
      <dgm:t>
        <a:bodyPr/>
        <a:lstStyle/>
        <a:p>
          <a:endParaRPr lang="es-ES"/>
        </a:p>
      </dgm:t>
    </dgm:pt>
    <dgm:pt modelId="{967DA69F-4147-408B-A95F-06818406C124}" type="sibTrans" cxnId="{4BBF541B-FFA6-4E68-AEEE-D81D95F727CE}">
      <dgm:prSet/>
      <dgm:spPr/>
      <dgm:t>
        <a:bodyPr/>
        <a:lstStyle/>
        <a:p>
          <a:endParaRPr lang="es-ES"/>
        </a:p>
      </dgm:t>
    </dgm:pt>
    <dgm:pt modelId="{74AB7ABD-8900-4D35-856C-F651522F6B6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</a:rPr>
            <a:t>Puntos de Acuerdo y posicionamientos.</a:t>
          </a:r>
        </a:p>
      </dgm:t>
    </dgm:pt>
    <dgm:pt modelId="{1E53E1F8-8F36-4FA2-9397-4AC31A5041CB}" type="parTrans" cxnId="{C4AD9986-224A-4E82-85D6-F80206ADF59D}">
      <dgm:prSet/>
      <dgm:spPr/>
      <dgm:t>
        <a:bodyPr/>
        <a:lstStyle/>
        <a:p>
          <a:endParaRPr lang="es-ES"/>
        </a:p>
      </dgm:t>
    </dgm:pt>
    <dgm:pt modelId="{C8BF7CD9-CCBF-434C-9224-1B834764DA77}" type="sibTrans" cxnId="{C4AD9986-224A-4E82-85D6-F80206ADF59D}">
      <dgm:prSet/>
      <dgm:spPr/>
      <dgm:t>
        <a:bodyPr/>
        <a:lstStyle/>
        <a:p>
          <a:endParaRPr lang="es-ES"/>
        </a:p>
      </dgm:t>
    </dgm:pt>
    <dgm:pt modelId="{BAC0334A-6E0C-4EDF-A9E7-9641AB6042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S" sz="2300" b="1" dirty="0">
              <a:solidFill>
                <a:schemeClr val="tx1"/>
              </a:solidFill>
            </a:rPr>
            <a:t>MECANISMOS DE CONTROL</a:t>
          </a:r>
        </a:p>
        <a:p>
          <a:pPr algn="just"/>
          <a:r>
            <a:rPr lang="es-ES" sz="2400" b="0" dirty="0">
              <a:solidFill>
                <a:schemeClr val="tx1"/>
              </a:solidFill>
            </a:rPr>
            <a:t>Fiscalizar, presupuesto, comisiones investigadoras, jurisdicción, ratificación de funcionarios.</a:t>
          </a:r>
        </a:p>
      </dgm:t>
    </dgm:pt>
    <dgm:pt modelId="{11ED933B-D3E5-4B8C-972D-8C7B2FB213A1}" type="parTrans" cxnId="{43E170CE-5190-4170-BF35-109F17543C98}">
      <dgm:prSet/>
      <dgm:spPr/>
      <dgm:t>
        <a:bodyPr/>
        <a:lstStyle/>
        <a:p>
          <a:endParaRPr lang="es-ES"/>
        </a:p>
      </dgm:t>
    </dgm:pt>
    <dgm:pt modelId="{7783E346-EDC2-46DA-BBCC-51E9212400FE}" type="sibTrans" cxnId="{43E170CE-5190-4170-BF35-109F17543C98}">
      <dgm:prSet/>
      <dgm:spPr/>
      <dgm:t>
        <a:bodyPr/>
        <a:lstStyle/>
        <a:p>
          <a:endParaRPr lang="es-ES"/>
        </a:p>
      </dgm:t>
    </dgm:pt>
    <dgm:pt modelId="{C1DA5F90-B250-4206-9B10-16723355EBD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s-ES" sz="1100" b="0" dirty="0">
            <a:solidFill>
              <a:schemeClr val="tx1"/>
            </a:solidFill>
          </a:endParaRPr>
        </a:p>
      </dgm:t>
    </dgm:pt>
    <dgm:pt modelId="{982C44C5-4074-4A97-B745-0B14AFDE4DA0}" type="parTrans" cxnId="{CEFB0A82-35F3-4360-9CE1-D4823D1558E2}">
      <dgm:prSet/>
      <dgm:spPr/>
      <dgm:t>
        <a:bodyPr/>
        <a:lstStyle/>
        <a:p>
          <a:endParaRPr lang="es-ES"/>
        </a:p>
      </dgm:t>
    </dgm:pt>
    <dgm:pt modelId="{B379512D-91D8-4942-BB89-F89918557751}" type="sibTrans" cxnId="{CEFB0A82-35F3-4360-9CE1-D4823D1558E2}">
      <dgm:prSet/>
      <dgm:spPr/>
      <dgm:t>
        <a:bodyPr/>
        <a:lstStyle/>
        <a:p>
          <a:endParaRPr lang="es-ES"/>
        </a:p>
      </dgm:t>
    </dgm:pt>
    <dgm:pt modelId="{2D6F6278-EB0A-41AE-B8AE-5B35207AAFA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</a:rPr>
            <a:t>Comunicación Social.</a:t>
          </a:r>
        </a:p>
      </dgm:t>
    </dgm:pt>
    <dgm:pt modelId="{9BA57C2A-DF7F-40D3-981B-AD2E03FCC569}" type="parTrans" cxnId="{412015E6-1208-4452-938C-7E3C1D2B270C}">
      <dgm:prSet/>
      <dgm:spPr/>
      <dgm:t>
        <a:bodyPr/>
        <a:lstStyle/>
        <a:p>
          <a:endParaRPr lang="es-ES"/>
        </a:p>
      </dgm:t>
    </dgm:pt>
    <dgm:pt modelId="{677CEC21-6531-45F7-A5EB-C8D9CDEB4B0D}" type="sibTrans" cxnId="{412015E6-1208-4452-938C-7E3C1D2B270C}">
      <dgm:prSet/>
      <dgm:spPr/>
      <dgm:t>
        <a:bodyPr/>
        <a:lstStyle/>
        <a:p>
          <a:endParaRPr lang="es-ES"/>
        </a:p>
      </dgm:t>
    </dgm:pt>
    <dgm:pt modelId="{2F47EF1E-145F-464A-9236-C3EC3C3AA09A}" type="pres">
      <dgm:prSet presAssocID="{E1EE0F16-F669-41F2-906E-5E837A3CBE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B04690-4E5B-4513-8256-F87856D1B53A}" type="pres">
      <dgm:prSet presAssocID="{D5995BB1-4F98-4023-885F-A30A961C9E5E}" presName="comp" presStyleCnt="0"/>
      <dgm:spPr/>
    </dgm:pt>
    <dgm:pt modelId="{2DF071BB-0AE0-449B-BA06-05863A6883FE}" type="pres">
      <dgm:prSet presAssocID="{D5995BB1-4F98-4023-885F-A30A961C9E5E}" presName="box" presStyleLbl="node1" presStyleIdx="0" presStyleCnt="4" custScaleY="104280" custLinFactNeighborX="-319" custLinFactNeighborY="2229"/>
      <dgm:spPr/>
      <dgm:t>
        <a:bodyPr/>
        <a:lstStyle/>
        <a:p>
          <a:endParaRPr lang="es-ES"/>
        </a:p>
      </dgm:t>
    </dgm:pt>
    <dgm:pt modelId="{CBE0DC5C-58CB-426B-9D68-9DA55632EA6F}" type="pres">
      <dgm:prSet presAssocID="{D5995BB1-4F98-4023-885F-A30A961C9E5E}" presName="img" presStyleLbl="fgImgPlace1" presStyleIdx="0" presStyleCnt="4" custLinFactNeighborX="1965" custLinFactNeighborY="63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BF62B7-057C-47B4-826D-19C223FCBF55}" type="pres">
      <dgm:prSet presAssocID="{D5995BB1-4F98-4023-885F-A30A961C9E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CB67B-173A-4A0D-9C50-BC0D5B247278}" type="pres">
      <dgm:prSet presAssocID="{33F7041B-AA2D-4D98-9C45-5E66814FD758}" presName="spacer" presStyleCnt="0"/>
      <dgm:spPr/>
    </dgm:pt>
    <dgm:pt modelId="{E8B0A1A4-3AD7-4CEA-A0A3-2C0B7E82A4A3}" type="pres">
      <dgm:prSet presAssocID="{BAC0334A-6E0C-4EDF-A9E7-9641AB604237}" presName="comp" presStyleCnt="0"/>
      <dgm:spPr/>
    </dgm:pt>
    <dgm:pt modelId="{6795F3B2-8616-451B-AAF2-2527A5A3E10E}" type="pres">
      <dgm:prSet presAssocID="{BAC0334A-6E0C-4EDF-A9E7-9641AB604237}" presName="box" presStyleLbl="node1" presStyleIdx="1" presStyleCnt="4" custLinFactNeighborX="-106" custLinFactNeighborY="-3159"/>
      <dgm:spPr/>
      <dgm:t>
        <a:bodyPr/>
        <a:lstStyle/>
        <a:p>
          <a:endParaRPr lang="es-ES"/>
        </a:p>
      </dgm:t>
    </dgm:pt>
    <dgm:pt modelId="{16A19ED0-1DB2-437B-85E9-3F568CA16BF8}" type="pres">
      <dgm:prSet presAssocID="{BAC0334A-6E0C-4EDF-A9E7-9641AB60423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972DD6-B49E-4401-BC3E-D2F5529827CA}" type="pres">
      <dgm:prSet presAssocID="{BAC0334A-6E0C-4EDF-A9E7-9641AB60423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504A4-F181-4364-9703-7587299DAEC1}" type="pres">
      <dgm:prSet presAssocID="{7783E346-EDC2-46DA-BBCC-51E9212400FE}" presName="spacer" presStyleCnt="0"/>
      <dgm:spPr/>
    </dgm:pt>
    <dgm:pt modelId="{27DD606D-03B2-4BFC-A201-D152D8D45793}" type="pres">
      <dgm:prSet presAssocID="{0D424CF4-340F-467B-A2D4-F20FBD88D8FC}" presName="comp" presStyleCnt="0"/>
      <dgm:spPr/>
    </dgm:pt>
    <dgm:pt modelId="{1B1138B8-F475-46B7-9F3B-6E528B5D104F}" type="pres">
      <dgm:prSet presAssocID="{0D424CF4-340F-467B-A2D4-F20FBD88D8FC}" presName="box" presStyleLbl="node1" presStyleIdx="2" presStyleCnt="4" custScaleY="108338" custLinFactNeighborX="106" custLinFactNeighborY="-7151"/>
      <dgm:spPr/>
      <dgm:t>
        <a:bodyPr/>
        <a:lstStyle/>
        <a:p>
          <a:endParaRPr lang="es-ES"/>
        </a:p>
      </dgm:t>
    </dgm:pt>
    <dgm:pt modelId="{073CED35-189D-4AC6-A8B6-70A8A3DD9ADE}" type="pres">
      <dgm:prSet presAssocID="{0D424CF4-340F-467B-A2D4-F20FBD88D8F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6CB9310-37C8-483B-9512-419CD30465F6}" type="pres">
      <dgm:prSet presAssocID="{0D424CF4-340F-467B-A2D4-F20FBD88D8F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D5C7A-EA3E-4F7C-A9CD-7D08A02D43F1}" type="pres">
      <dgm:prSet presAssocID="{32084D05-5917-4729-A7B0-D8D714832081}" presName="spacer" presStyleCnt="0"/>
      <dgm:spPr/>
    </dgm:pt>
    <dgm:pt modelId="{EF28D29B-7165-4063-AF0B-59AFB82BF4E3}" type="pres">
      <dgm:prSet presAssocID="{807B8F25-89A6-448A-A753-2E33BD9DDDD4}" presName="comp" presStyleCnt="0"/>
      <dgm:spPr/>
    </dgm:pt>
    <dgm:pt modelId="{27ADF9E5-5A11-412D-BB70-8C964EA3F4AB}" type="pres">
      <dgm:prSet presAssocID="{807B8F25-89A6-448A-A753-2E33BD9DDDD4}" presName="box" presStyleLbl="node1" presStyleIdx="3" presStyleCnt="4" custScaleY="128344" custLinFactNeighborX="106" custLinFactNeighborY="-10094"/>
      <dgm:spPr/>
      <dgm:t>
        <a:bodyPr/>
        <a:lstStyle/>
        <a:p>
          <a:endParaRPr lang="es-ES"/>
        </a:p>
      </dgm:t>
    </dgm:pt>
    <dgm:pt modelId="{7C4B3B26-847C-46C8-8828-7063191B7452}" type="pres">
      <dgm:prSet presAssocID="{807B8F25-89A6-448A-A753-2E33BD9DDDD4}" presName="img" presStyleLbl="fgImgPlace1" presStyleIdx="3" presStyleCnt="4"/>
      <dgm:spPr/>
    </dgm:pt>
    <dgm:pt modelId="{53ED34B7-9AD2-4085-98FB-B3008E703554}" type="pres">
      <dgm:prSet presAssocID="{807B8F25-89A6-448A-A753-2E33BD9DDDD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29280A-9338-494F-B6D1-43E7888CAB1C}" type="presOf" srcId="{D5995BB1-4F98-4023-885F-A30A961C9E5E}" destId="{85BF62B7-057C-47B4-826D-19C223FCBF55}" srcOrd="1" destOrd="0" presId="urn:microsoft.com/office/officeart/2005/8/layout/vList4"/>
    <dgm:cxn modelId="{2532E547-7D7A-4BF1-8BD8-566BB1241660}" type="presOf" srcId="{807B8F25-89A6-448A-A753-2E33BD9DDDD4}" destId="{53ED34B7-9AD2-4085-98FB-B3008E703554}" srcOrd="1" destOrd="0" presId="urn:microsoft.com/office/officeart/2005/8/layout/vList4"/>
    <dgm:cxn modelId="{4F14E1AB-9195-43F6-87BC-9EF0A275A124}" type="presOf" srcId="{C1DA5F90-B250-4206-9B10-16723355EBD8}" destId="{27ADF9E5-5A11-412D-BB70-8C964EA3F4AB}" srcOrd="0" destOrd="3" presId="urn:microsoft.com/office/officeart/2005/8/layout/vList4"/>
    <dgm:cxn modelId="{637E9CA9-6678-44EC-B235-9AB560EDF25B}" type="presOf" srcId="{74AB7ABD-8900-4D35-856C-F651522F6B6A}" destId="{27ADF9E5-5A11-412D-BB70-8C964EA3F4AB}" srcOrd="0" destOrd="1" presId="urn:microsoft.com/office/officeart/2005/8/layout/vList4"/>
    <dgm:cxn modelId="{8D1CFFEE-A94A-4CE7-8F9B-50B8A9B7C156}" srcId="{E1EE0F16-F669-41F2-906E-5E837A3CBEFE}" destId="{0D424CF4-340F-467B-A2D4-F20FBD88D8FC}" srcOrd="2" destOrd="0" parTransId="{4044FF4D-8643-493C-9031-CB4F8EF0237E}" sibTransId="{32084D05-5917-4729-A7B0-D8D714832081}"/>
    <dgm:cxn modelId="{E7DDAA52-1789-41D9-86E9-DE4F44BD29AD}" type="presOf" srcId="{0D424CF4-340F-467B-A2D4-F20FBD88D8FC}" destId="{1B1138B8-F475-46B7-9F3B-6E528B5D104F}" srcOrd="0" destOrd="0" presId="urn:microsoft.com/office/officeart/2005/8/layout/vList4"/>
    <dgm:cxn modelId="{73222568-6AC4-41EF-BDD6-EC8DAD35FBDA}" type="presOf" srcId="{BAC0334A-6E0C-4EDF-A9E7-9641AB604237}" destId="{28972DD6-B49E-4401-BC3E-D2F5529827CA}" srcOrd="1" destOrd="0" presId="urn:microsoft.com/office/officeart/2005/8/layout/vList4"/>
    <dgm:cxn modelId="{412015E6-1208-4452-938C-7E3C1D2B270C}" srcId="{807B8F25-89A6-448A-A753-2E33BD9DDDD4}" destId="{2D6F6278-EB0A-41AE-B8AE-5B35207AAFA8}" srcOrd="1" destOrd="0" parTransId="{9BA57C2A-DF7F-40D3-981B-AD2E03FCC569}" sibTransId="{677CEC21-6531-45F7-A5EB-C8D9CDEB4B0D}"/>
    <dgm:cxn modelId="{CD164AE4-0343-42E3-AFC3-2C6F67D3C155}" srcId="{0D424CF4-340F-467B-A2D4-F20FBD88D8FC}" destId="{F109941E-F038-4729-A22B-EFAF54BE71D7}" srcOrd="0" destOrd="0" parTransId="{45DB8EF2-80B9-42DC-BE78-95D0B9E35D44}" sibTransId="{05A6F489-4B3D-49B1-9533-B23F176EC358}"/>
    <dgm:cxn modelId="{7004EF4C-A820-49AD-A85A-7AC8BBB4B489}" type="presOf" srcId="{2D6F6278-EB0A-41AE-B8AE-5B35207AAFA8}" destId="{53ED34B7-9AD2-4085-98FB-B3008E703554}" srcOrd="1" destOrd="2" presId="urn:microsoft.com/office/officeart/2005/8/layout/vList4"/>
    <dgm:cxn modelId="{18C550DC-6553-40A9-AFE1-C686B1A76409}" type="presOf" srcId="{F109941E-F038-4729-A22B-EFAF54BE71D7}" destId="{D6CB9310-37C8-483B-9512-419CD30465F6}" srcOrd="1" destOrd="1" presId="urn:microsoft.com/office/officeart/2005/8/layout/vList4"/>
    <dgm:cxn modelId="{74FB392B-3DD8-4C68-A0E7-99AD23E6849A}" type="presOf" srcId="{E1EE0F16-F669-41F2-906E-5E837A3CBEFE}" destId="{2F47EF1E-145F-464A-9236-C3EC3C3AA09A}" srcOrd="0" destOrd="0" presId="urn:microsoft.com/office/officeart/2005/8/layout/vList4"/>
    <dgm:cxn modelId="{567D2ABA-5CB5-4FE5-9A61-69A532051C6F}" type="presOf" srcId="{807B8F25-89A6-448A-A753-2E33BD9DDDD4}" destId="{27ADF9E5-5A11-412D-BB70-8C964EA3F4AB}" srcOrd="0" destOrd="0" presId="urn:microsoft.com/office/officeart/2005/8/layout/vList4"/>
    <dgm:cxn modelId="{4BBF541B-FFA6-4E68-AEEE-D81D95F727CE}" srcId="{E1EE0F16-F669-41F2-906E-5E837A3CBEFE}" destId="{807B8F25-89A6-448A-A753-2E33BD9DDDD4}" srcOrd="3" destOrd="0" parTransId="{93E61BBE-AB2E-4D31-A9B8-D7C16A289866}" sibTransId="{967DA69F-4147-408B-A95F-06818406C124}"/>
    <dgm:cxn modelId="{6A4D8484-AED8-4969-939F-C1E88A03189A}" type="presOf" srcId="{A00FDE67-C421-4177-94DC-ADB797E467F6}" destId="{2DF071BB-0AE0-449B-BA06-05863A6883FE}" srcOrd="0" destOrd="1" presId="urn:microsoft.com/office/officeart/2005/8/layout/vList4"/>
    <dgm:cxn modelId="{9EE3C4EA-A837-4EE7-8B8E-FFD88D0D21A3}" type="presOf" srcId="{2D6F6278-EB0A-41AE-B8AE-5B35207AAFA8}" destId="{27ADF9E5-5A11-412D-BB70-8C964EA3F4AB}" srcOrd="0" destOrd="2" presId="urn:microsoft.com/office/officeart/2005/8/layout/vList4"/>
    <dgm:cxn modelId="{6E62F9CC-1E38-42AC-A3D6-DC215DA66147}" type="presOf" srcId="{F109941E-F038-4729-A22B-EFAF54BE71D7}" destId="{1B1138B8-F475-46B7-9F3B-6E528B5D104F}" srcOrd="0" destOrd="1" presId="urn:microsoft.com/office/officeart/2005/8/layout/vList4"/>
    <dgm:cxn modelId="{4EE6EC19-615A-4899-A3D5-F6E1E3250932}" type="presOf" srcId="{74AB7ABD-8900-4D35-856C-F651522F6B6A}" destId="{53ED34B7-9AD2-4085-98FB-B3008E703554}" srcOrd="1" destOrd="1" presId="urn:microsoft.com/office/officeart/2005/8/layout/vList4"/>
    <dgm:cxn modelId="{98E2C4A4-981F-4CF1-8233-204D89D78B1C}" srcId="{D5995BB1-4F98-4023-885F-A30A961C9E5E}" destId="{A00FDE67-C421-4177-94DC-ADB797E467F6}" srcOrd="0" destOrd="0" parTransId="{8943FEB5-71ED-413F-82A4-A3EA6CBB7F99}" sibTransId="{A9E1ED27-7751-4366-8E7B-177687669F7C}"/>
    <dgm:cxn modelId="{CEFB0A82-35F3-4360-9CE1-D4823D1558E2}" srcId="{807B8F25-89A6-448A-A753-2E33BD9DDDD4}" destId="{C1DA5F90-B250-4206-9B10-16723355EBD8}" srcOrd="2" destOrd="0" parTransId="{982C44C5-4074-4A97-B745-0B14AFDE4DA0}" sibTransId="{B379512D-91D8-4942-BB89-F89918557751}"/>
    <dgm:cxn modelId="{9B918715-DFD1-4D69-90C9-17AD277D8420}" type="presOf" srcId="{C1DA5F90-B250-4206-9B10-16723355EBD8}" destId="{53ED34B7-9AD2-4085-98FB-B3008E703554}" srcOrd="1" destOrd="3" presId="urn:microsoft.com/office/officeart/2005/8/layout/vList4"/>
    <dgm:cxn modelId="{BD9F897B-7C15-4DDF-A619-2247F886A8AD}" type="presOf" srcId="{D5995BB1-4F98-4023-885F-A30A961C9E5E}" destId="{2DF071BB-0AE0-449B-BA06-05863A6883FE}" srcOrd="0" destOrd="0" presId="urn:microsoft.com/office/officeart/2005/8/layout/vList4"/>
    <dgm:cxn modelId="{705A0830-43EB-42F5-9B77-51C792C8FF11}" srcId="{E1EE0F16-F669-41F2-906E-5E837A3CBEFE}" destId="{D5995BB1-4F98-4023-885F-A30A961C9E5E}" srcOrd="0" destOrd="0" parTransId="{0616A6F8-B061-4CB3-BA94-59A33BB62232}" sibTransId="{33F7041B-AA2D-4D98-9C45-5E66814FD758}"/>
    <dgm:cxn modelId="{E0ED4C39-E04A-4765-AD78-C58A0ED49227}" type="presOf" srcId="{0D424CF4-340F-467B-A2D4-F20FBD88D8FC}" destId="{D6CB9310-37C8-483B-9512-419CD30465F6}" srcOrd="1" destOrd="0" presId="urn:microsoft.com/office/officeart/2005/8/layout/vList4"/>
    <dgm:cxn modelId="{8B18A6CB-DB0D-4A2F-9B59-12A77CE14192}" type="presOf" srcId="{A00FDE67-C421-4177-94DC-ADB797E467F6}" destId="{85BF62B7-057C-47B4-826D-19C223FCBF55}" srcOrd="1" destOrd="1" presId="urn:microsoft.com/office/officeart/2005/8/layout/vList4"/>
    <dgm:cxn modelId="{43E170CE-5190-4170-BF35-109F17543C98}" srcId="{E1EE0F16-F669-41F2-906E-5E837A3CBEFE}" destId="{BAC0334A-6E0C-4EDF-A9E7-9641AB604237}" srcOrd="1" destOrd="0" parTransId="{11ED933B-D3E5-4B8C-972D-8C7B2FB213A1}" sibTransId="{7783E346-EDC2-46DA-BBCC-51E9212400FE}"/>
    <dgm:cxn modelId="{C4AD9986-224A-4E82-85D6-F80206ADF59D}" srcId="{807B8F25-89A6-448A-A753-2E33BD9DDDD4}" destId="{74AB7ABD-8900-4D35-856C-F651522F6B6A}" srcOrd="0" destOrd="0" parTransId="{1E53E1F8-8F36-4FA2-9397-4AC31A5041CB}" sibTransId="{C8BF7CD9-CCBF-434C-9224-1B834764DA77}"/>
    <dgm:cxn modelId="{DA7ADE5C-39C6-4F70-B75F-333016FAE5EC}" type="presOf" srcId="{BAC0334A-6E0C-4EDF-A9E7-9641AB604237}" destId="{6795F3B2-8616-451B-AAF2-2527A5A3E10E}" srcOrd="0" destOrd="0" presId="urn:microsoft.com/office/officeart/2005/8/layout/vList4"/>
    <dgm:cxn modelId="{540F5BA7-B260-41D5-83A5-A6944632FBEA}" type="presParOf" srcId="{2F47EF1E-145F-464A-9236-C3EC3C3AA09A}" destId="{CFB04690-4E5B-4513-8256-F87856D1B53A}" srcOrd="0" destOrd="0" presId="urn:microsoft.com/office/officeart/2005/8/layout/vList4"/>
    <dgm:cxn modelId="{74D5CF3F-1AA8-4750-82FC-B11BAF7D5EDB}" type="presParOf" srcId="{CFB04690-4E5B-4513-8256-F87856D1B53A}" destId="{2DF071BB-0AE0-449B-BA06-05863A6883FE}" srcOrd="0" destOrd="0" presId="urn:microsoft.com/office/officeart/2005/8/layout/vList4"/>
    <dgm:cxn modelId="{7EB2FDD1-57C0-46A3-9F09-9FA2640CE884}" type="presParOf" srcId="{CFB04690-4E5B-4513-8256-F87856D1B53A}" destId="{CBE0DC5C-58CB-426B-9D68-9DA55632EA6F}" srcOrd="1" destOrd="0" presId="urn:microsoft.com/office/officeart/2005/8/layout/vList4"/>
    <dgm:cxn modelId="{A87C9CA2-3F65-480F-8EEC-6629B37651ED}" type="presParOf" srcId="{CFB04690-4E5B-4513-8256-F87856D1B53A}" destId="{85BF62B7-057C-47B4-826D-19C223FCBF55}" srcOrd="2" destOrd="0" presId="urn:microsoft.com/office/officeart/2005/8/layout/vList4"/>
    <dgm:cxn modelId="{108B92CA-A17A-4E6C-8271-A9DF0AF10A13}" type="presParOf" srcId="{2F47EF1E-145F-464A-9236-C3EC3C3AA09A}" destId="{6A9CB67B-173A-4A0D-9C50-BC0D5B247278}" srcOrd="1" destOrd="0" presId="urn:microsoft.com/office/officeart/2005/8/layout/vList4"/>
    <dgm:cxn modelId="{D506D203-97C9-4756-98FE-3D23D1EEF745}" type="presParOf" srcId="{2F47EF1E-145F-464A-9236-C3EC3C3AA09A}" destId="{E8B0A1A4-3AD7-4CEA-A0A3-2C0B7E82A4A3}" srcOrd="2" destOrd="0" presId="urn:microsoft.com/office/officeart/2005/8/layout/vList4"/>
    <dgm:cxn modelId="{EC986BE5-472E-4FD5-871B-8E60D33D2EF0}" type="presParOf" srcId="{E8B0A1A4-3AD7-4CEA-A0A3-2C0B7E82A4A3}" destId="{6795F3B2-8616-451B-AAF2-2527A5A3E10E}" srcOrd="0" destOrd="0" presId="urn:microsoft.com/office/officeart/2005/8/layout/vList4"/>
    <dgm:cxn modelId="{C10226EB-3554-40DD-BEC2-5D232811454A}" type="presParOf" srcId="{E8B0A1A4-3AD7-4CEA-A0A3-2C0B7E82A4A3}" destId="{16A19ED0-1DB2-437B-85E9-3F568CA16BF8}" srcOrd="1" destOrd="0" presId="urn:microsoft.com/office/officeart/2005/8/layout/vList4"/>
    <dgm:cxn modelId="{A18B99B9-99A6-44FA-A035-366A0C1201E9}" type="presParOf" srcId="{E8B0A1A4-3AD7-4CEA-A0A3-2C0B7E82A4A3}" destId="{28972DD6-B49E-4401-BC3E-D2F5529827CA}" srcOrd="2" destOrd="0" presId="urn:microsoft.com/office/officeart/2005/8/layout/vList4"/>
    <dgm:cxn modelId="{310DDFB0-F3CF-4E5A-A427-C3B289F64E5E}" type="presParOf" srcId="{2F47EF1E-145F-464A-9236-C3EC3C3AA09A}" destId="{8F6504A4-F181-4364-9703-7587299DAEC1}" srcOrd="3" destOrd="0" presId="urn:microsoft.com/office/officeart/2005/8/layout/vList4"/>
    <dgm:cxn modelId="{B84333AE-F43E-4054-A0B3-112B72A2FB5A}" type="presParOf" srcId="{2F47EF1E-145F-464A-9236-C3EC3C3AA09A}" destId="{27DD606D-03B2-4BFC-A201-D152D8D45793}" srcOrd="4" destOrd="0" presId="urn:microsoft.com/office/officeart/2005/8/layout/vList4"/>
    <dgm:cxn modelId="{0FB69836-97E8-439A-AACC-5FF63A170678}" type="presParOf" srcId="{27DD606D-03B2-4BFC-A201-D152D8D45793}" destId="{1B1138B8-F475-46B7-9F3B-6E528B5D104F}" srcOrd="0" destOrd="0" presId="urn:microsoft.com/office/officeart/2005/8/layout/vList4"/>
    <dgm:cxn modelId="{2E4A4518-ED17-4F48-897C-21237634DB00}" type="presParOf" srcId="{27DD606D-03B2-4BFC-A201-D152D8D45793}" destId="{073CED35-189D-4AC6-A8B6-70A8A3DD9ADE}" srcOrd="1" destOrd="0" presId="urn:microsoft.com/office/officeart/2005/8/layout/vList4"/>
    <dgm:cxn modelId="{2878927A-DB7C-4B6C-8868-77F65FEE62C7}" type="presParOf" srcId="{27DD606D-03B2-4BFC-A201-D152D8D45793}" destId="{D6CB9310-37C8-483B-9512-419CD30465F6}" srcOrd="2" destOrd="0" presId="urn:microsoft.com/office/officeart/2005/8/layout/vList4"/>
    <dgm:cxn modelId="{AAA2886F-CEE2-4FAE-867C-87E92478F78A}" type="presParOf" srcId="{2F47EF1E-145F-464A-9236-C3EC3C3AA09A}" destId="{41CD5C7A-EA3E-4F7C-A9CD-7D08A02D43F1}" srcOrd="5" destOrd="0" presId="urn:microsoft.com/office/officeart/2005/8/layout/vList4"/>
    <dgm:cxn modelId="{ADEBBD9A-0AAC-45B0-AE0B-D5D1DE75375F}" type="presParOf" srcId="{2F47EF1E-145F-464A-9236-C3EC3C3AA09A}" destId="{EF28D29B-7165-4063-AF0B-59AFB82BF4E3}" srcOrd="6" destOrd="0" presId="urn:microsoft.com/office/officeart/2005/8/layout/vList4"/>
    <dgm:cxn modelId="{ED0DC2D9-8ED6-48A5-A42E-A254A03C0A0F}" type="presParOf" srcId="{EF28D29B-7165-4063-AF0B-59AFB82BF4E3}" destId="{27ADF9E5-5A11-412D-BB70-8C964EA3F4AB}" srcOrd="0" destOrd="0" presId="urn:microsoft.com/office/officeart/2005/8/layout/vList4"/>
    <dgm:cxn modelId="{7F222CEF-12FB-4C11-9FFE-AB2AAFBE7B1A}" type="presParOf" srcId="{EF28D29B-7165-4063-AF0B-59AFB82BF4E3}" destId="{7C4B3B26-847C-46C8-8828-7063191B7452}" srcOrd="1" destOrd="0" presId="urn:microsoft.com/office/officeart/2005/8/layout/vList4"/>
    <dgm:cxn modelId="{D860C38F-268B-48DF-86CE-BB08DC5061E2}" type="presParOf" srcId="{EF28D29B-7165-4063-AF0B-59AFB82BF4E3}" destId="{53ED34B7-9AD2-4085-98FB-B3008E703554}" srcOrd="2" destOrd="0" presId="urn:microsoft.com/office/officeart/2005/8/layout/vList4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71BB-0AE0-449B-BA06-05863A6883FE}">
      <dsp:nvSpPr>
        <dsp:cNvPr id="0" name=""/>
        <dsp:cNvSpPr/>
      </dsp:nvSpPr>
      <dsp:spPr>
        <a:xfrm>
          <a:off x="0" y="24429"/>
          <a:ext cx="9987976" cy="11429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   </a:t>
          </a:r>
          <a:r>
            <a:rPr lang="es-ES" sz="2400" b="1" kern="1200" dirty="0">
              <a:solidFill>
                <a:schemeClr val="tx1"/>
              </a:solidFill>
            </a:rPr>
            <a:t>LEGISLAR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solidFill>
                <a:schemeClr val="tx1"/>
              </a:solidFill>
            </a:rPr>
            <a:t>Agenda Legislativa. - Procesos legislativos internos</a:t>
          </a:r>
          <a:r>
            <a:rPr lang="es-ES" sz="1800" kern="1200" dirty="0">
              <a:solidFill>
                <a:schemeClr val="tx1"/>
              </a:solidFill>
            </a:rPr>
            <a:t>.</a:t>
          </a:r>
        </a:p>
      </dsp:txBody>
      <dsp:txXfrm>
        <a:off x="2107194" y="24429"/>
        <a:ext cx="7880781" cy="1142906"/>
      </dsp:txXfrm>
    </dsp:sp>
    <dsp:sp modelId="{CBE0DC5C-58CB-426B-9D68-9DA55632EA6F}">
      <dsp:nvSpPr>
        <dsp:cNvPr id="0" name=""/>
        <dsp:cNvSpPr/>
      </dsp:nvSpPr>
      <dsp:spPr>
        <a:xfrm>
          <a:off x="148852" y="188669"/>
          <a:ext cx="1997595" cy="876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5F3B2-8616-451B-AAF2-2527A5A3E10E}">
      <dsp:nvSpPr>
        <dsp:cNvPr id="0" name=""/>
        <dsp:cNvSpPr/>
      </dsp:nvSpPr>
      <dsp:spPr>
        <a:xfrm>
          <a:off x="0" y="1217883"/>
          <a:ext cx="9987976" cy="10959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>
              <a:solidFill>
                <a:schemeClr val="tx1"/>
              </a:solidFill>
            </a:rPr>
            <a:t>MECANISMOS DE CONTROL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solidFill>
                <a:schemeClr val="tx1"/>
              </a:solidFill>
            </a:rPr>
            <a:t>Fiscalizar, presupuesto, comisiones investigadoras, jurisdicción, ratificación de funcionarios.</a:t>
          </a:r>
        </a:p>
      </dsp:txBody>
      <dsp:txXfrm>
        <a:off x="2107194" y="1217883"/>
        <a:ext cx="7880781" cy="1095997"/>
      </dsp:txXfrm>
    </dsp:sp>
    <dsp:sp modelId="{16A19ED0-1DB2-437B-85E9-3F568CA16BF8}">
      <dsp:nvSpPr>
        <dsp:cNvPr id="0" name=""/>
        <dsp:cNvSpPr/>
      </dsp:nvSpPr>
      <dsp:spPr>
        <a:xfrm>
          <a:off x="109599" y="1362105"/>
          <a:ext cx="1997595" cy="876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138B8-F475-46B7-9F3B-6E528B5D104F}">
      <dsp:nvSpPr>
        <dsp:cNvPr id="0" name=""/>
        <dsp:cNvSpPr/>
      </dsp:nvSpPr>
      <dsp:spPr>
        <a:xfrm>
          <a:off x="0" y="2379728"/>
          <a:ext cx="9987976" cy="11873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</a:rPr>
            <a:t>GESTIONAR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solidFill>
                <a:schemeClr val="tx1"/>
              </a:solidFill>
            </a:rPr>
            <a:t>Casas de Enlace Legislativo.   Participación Ciudadana. Gestoría ante otras instancias públicas o privadas.</a:t>
          </a:r>
        </a:p>
      </dsp:txBody>
      <dsp:txXfrm>
        <a:off x="2107194" y="2379728"/>
        <a:ext cx="7880781" cy="1187381"/>
      </dsp:txXfrm>
    </dsp:sp>
    <dsp:sp modelId="{073CED35-189D-4AC6-A8B6-70A8A3DD9ADE}">
      <dsp:nvSpPr>
        <dsp:cNvPr id="0" name=""/>
        <dsp:cNvSpPr/>
      </dsp:nvSpPr>
      <dsp:spPr>
        <a:xfrm>
          <a:off x="109599" y="2613394"/>
          <a:ext cx="1997595" cy="8767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F9E5-5A11-412D-BB70-8C964EA3F4AB}">
      <dsp:nvSpPr>
        <dsp:cNvPr id="0" name=""/>
        <dsp:cNvSpPr/>
      </dsp:nvSpPr>
      <dsp:spPr>
        <a:xfrm>
          <a:off x="0" y="3644454"/>
          <a:ext cx="9987976" cy="1406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</a:rPr>
            <a:t>REPRESENTAR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>
              <a:solidFill>
                <a:schemeClr val="tx1"/>
              </a:solidFill>
            </a:rPr>
            <a:t>Puntos de Acuerdo y posicionamientos.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>
              <a:solidFill>
                <a:schemeClr val="tx1"/>
              </a:solidFill>
            </a:rPr>
            <a:t>Comunicación Social.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b="0" kern="1200" dirty="0">
            <a:solidFill>
              <a:schemeClr val="tx1"/>
            </a:solidFill>
          </a:endParaRPr>
        </a:p>
      </dsp:txBody>
      <dsp:txXfrm>
        <a:off x="2107194" y="3644454"/>
        <a:ext cx="7880781" cy="1406646"/>
      </dsp:txXfrm>
    </dsp:sp>
    <dsp:sp modelId="{7C4B3B26-847C-46C8-8828-7063191B7452}">
      <dsp:nvSpPr>
        <dsp:cNvPr id="0" name=""/>
        <dsp:cNvSpPr/>
      </dsp:nvSpPr>
      <dsp:spPr>
        <a:xfrm>
          <a:off x="109599" y="4020008"/>
          <a:ext cx="1997595" cy="8767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6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8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52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79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06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55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8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0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08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2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0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8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9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2CD7-34FA-4E9F-A18F-C37B36FF14A3}" type="datetimeFigureOut">
              <a:rPr lang="es-MX" smtClean="0"/>
              <a:t>08/03/2019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1D379D-AB48-4158-BB78-E8211CE1FD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21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AA79F6E-92C8-4F74-9CAF-BA48218985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F40ACE-C7C4-4BCD-BBCD-CA70D02CB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9CCEFA-7335-4721-96F7-EF9E9F8CF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6F244ABF-DC87-4D84-A19F-F702A9DC3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F9FEA429-847F-4323-968C-850C7FDA01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21B05DA4-D47B-4B71-BF17-92672A0494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D02264A-B768-4D05-A2A9-88F3881D8C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E7B7024-4088-4C07-8F69-CAEC406C0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F844004E-CD7F-478F-8383-F10C0E8D2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10D08C54-C20A-44AF-A6B0-7C5B8DC11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3E4B349-00DE-4BC6-9461-858823FDA7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E544E260-DB33-431B-B802-15A451023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6AC1470-8F1D-429B-883D-4D16349C0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FFE32B84-424E-4CBA-BBD6-6CDB2EB749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C8314523-3FCD-4420-97F5-3B8F305AD2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CBFD7F8-7FDC-4DD7-A65F-68F69F969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BDE5EAC8-3575-462A-B9D6-20172537A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125A97AC-9418-4496-9D6D-3CE1A39F04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BAE08A2F-FE2A-4956-959E-D8DAF7138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F71C0520-7CFA-427F-ABB2-9E33807C27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945D9CD6-E094-42DE-BED7-BB3AA1F06D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5BB2BDD1-9580-44E8-965E-266DD9C55A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DA85F464-7744-41A8-AB50-C4FDEE88F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xmlns="" id="{338731A9-5F8B-44CF-823D-DC2A50377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xmlns="" id="{892AEA85-CF2A-49D8-B2B3-D56B7C7102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02A95C4B-39FC-4DBA-A3A8-C48F2B34F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D24EB8E6-B89A-48FA-B6CE-015455DF4B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xmlns="" id="{27B21878-6C2E-40B3-9D97-127C1ABBB5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3407C27-3067-4B85-BA53-148182D6E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r>
              <a:rPr lang="es-MX" b="1"/>
              <a:t>Sergio Domínguez Bucio</a:t>
            </a:r>
          </a:p>
          <a:p>
            <a:r>
              <a:rPr lang="es-MX" b="1"/>
              <a:t>Marzo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194BF55-30D1-4DC6-B57C-903152D45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75" y="1605871"/>
            <a:ext cx="4213521" cy="13693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32CB85-577F-45ED-B885-DAC174D4CE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1" y="4267551"/>
            <a:ext cx="4846314" cy="83484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19C3496-0DA0-4549-92F5-F3678FE27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33">
            <a:extLst>
              <a:ext uri="{FF2B5EF4-FFF2-40B4-BE49-F238E27FC236}">
                <a16:creationId xmlns:a16="http://schemas.microsoft.com/office/drawing/2014/main" xmlns="" id="{CC488C83-63EE-4AB6-89E2-774447D52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69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485" y="609600"/>
            <a:ext cx="8596668" cy="698205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AGENDA LEGISLATIVA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2865"/>
            <a:ext cx="10656973" cy="4855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dirty="0">
                <a:solidFill>
                  <a:schemeClr val="tx1"/>
                </a:solidFill>
              </a:rPr>
              <a:t>Agenda</a:t>
            </a:r>
            <a:endParaRPr lang="es-MX" sz="2000" dirty="0">
              <a:solidFill>
                <a:schemeClr val="tx1"/>
              </a:solidFill>
            </a:endParaRP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Relación de los temas que han de tratarse en una junta.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Relación ordenada de asuntos, compromisos o quehaceres de una persona en un período.</a:t>
            </a:r>
          </a:p>
          <a:p>
            <a:pPr marL="0" indent="0" algn="just">
              <a:buNone/>
            </a:pPr>
            <a:endParaRPr lang="es-MX" sz="105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3800" b="1" dirty="0">
                <a:solidFill>
                  <a:schemeClr val="tx1"/>
                </a:solidFill>
              </a:rPr>
              <a:t>AGENDA LEGISLATIVA:</a:t>
            </a:r>
            <a:r>
              <a:rPr lang="es-MX" sz="3800" dirty="0">
                <a:solidFill>
                  <a:schemeClr val="tx1"/>
                </a:solidFill>
              </a:rPr>
              <a:t> Relación ordenada de asuntos, compromisos u propuestas que un ente parlamentario impulsará en un periodo determinado.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945516F-E9E9-4ADB-8ADC-4A8E1E30A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343" y="160769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accent1">
                    <a:lumMod val="50000"/>
                  </a:schemeClr>
                </a:solidFill>
              </a:rPr>
              <a:t>BLOQUE 2</a:t>
            </a:r>
          </a:p>
          <a:p>
            <a:pPr marL="0" indent="0" algn="ctr">
              <a:buNone/>
            </a:pPr>
            <a:r>
              <a:rPr lang="es-MX" sz="6000" b="1" dirty="0">
                <a:solidFill>
                  <a:schemeClr val="accent1">
                    <a:lumMod val="50000"/>
                  </a:schemeClr>
                </a:solidFill>
              </a:rPr>
              <a:t>Integración de la Agenda Legislativa </a:t>
            </a:r>
            <a:endParaRPr lang="es-MX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2F7743-D83A-44E8-AC2D-6C47049A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442" y="634743"/>
            <a:ext cx="8911687" cy="938876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ACTORES QUE LA INTEGRAN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4C1C9E-64BC-4470-9E9D-2E7DC866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796" y="2410045"/>
            <a:ext cx="9367468" cy="4330995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tx1"/>
                </a:solidFill>
              </a:rPr>
              <a:t>Legisladores en lo individual</a:t>
            </a:r>
          </a:p>
          <a:p>
            <a:r>
              <a:rPr lang="es-MX" sz="4800" dirty="0">
                <a:solidFill>
                  <a:schemeClr val="tx1"/>
                </a:solidFill>
              </a:rPr>
              <a:t>Grupos Parlamentarios</a:t>
            </a:r>
          </a:p>
          <a:p>
            <a:r>
              <a:rPr lang="es-MX" sz="4800" dirty="0">
                <a:solidFill>
                  <a:schemeClr val="tx1"/>
                </a:solidFill>
              </a:rPr>
              <a:t>Partidos Políticos</a:t>
            </a:r>
          </a:p>
          <a:p>
            <a:r>
              <a:rPr lang="es-MX" sz="4800" dirty="0">
                <a:solidFill>
                  <a:schemeClr val="tx1"/>
                </a:solidFill>
              </a:rPr>
              <a:t>Otros Poderes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188488-8162-4E37-94B3-038C694FA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0357957-2E30-4260-951F-72EEFAEF0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FE876-B1AA-4BFA-9A46-D3BF8A72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16690"/>
            <a:ext cx="8596668" cy="669851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DERECHO DE INICIAR LEYES</a:t>
            </a:r>
            <a:b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A8D5FF-FDB4-44E1-8B35-1742C1B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540" y="1552353"/>
            <a:ext cx="8196685" cy="45122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r>
              <a:rPr lang="es-MX" sz="4800" dirty="0">
                <a:solidFill>
                  <a:schemeClr val="tx1"/>
                </a:solidFill>
              </a:rPr>
              <a:t>I. Gobernador del Estado  </a:t>
            </a:r>
          </a:p>
          <a:p>
            <a:pPr marL="0" indent="0">
              <a:buNone/>
            </a:pPr>
            <a:r>
              <a:rPr lang="es-MX" sz="4800" dirty="0">
                <a:solidFill>
                  <a:schemeClr val="tx1"/>
                </a:solidFill>
              </a:rPr>
              <a:t>II. Diputados</a:t>
            </a:r>
          </a:p>
          <a:p>
            <a:pPr marL="0" indent="0">
              <a:buNone/>
            </a:pPr>
            <a:r>
              <a:rPr lang="es-MX" sz="4800" dirty="0">
                <a:solidFill>
                  <a:schemeClr val="tx1"/>
                </a:solidFill>
              </a:rPr>
              <a:t>III. Tribunal Superior de Justicia</a:t>
            </a:r>
          </a:p>
          <a:p>
            <a:pPr marL="0" indent="0">
              <a:buNone/>
            </a:pPr>
            <a:r>
              <a:rPr lang="es-MX" sz="4800" dirty="0">
                <a:solidFill>
                  <a:schemeClr val="tx1"/>
                </a:solidFill>
              </a:rPr>
              <a:t>IV. Ayuntamientos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B9E055-6A14-4AB9-ACD2-DF3BA1BFE5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622E800-571D-4C14-91E6-FEFE4796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FE876-B1AA-4BFA-9A46-D3BF8A72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16690"/>
            <a:ext cx="8596668" cy="669851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DERECHO DE INICIAR LEYES  </a:t>
            </a:r>
            <a:b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A8D5FF-FDB4-44E1-8B35-1742C1B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883280"/>
            <a:ext cx="10667606" cy="474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>
                <a:solidFill>
                  <a:schemeClr val="tx1"/>
                </a:solidFill>
              </a:rPr>
              <a:t>V. Ciudadanos del Estado</a:t>
            </a:r>
          </a:p>
          <a:p>
            <a:pPr marL="0" indent="0">
              <a:buNone/>
            </a:pPr>
            <a:endParaRPr lang="es-MX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4000" dirty="0">
                <a:solidFill>
                  <a:schemeClr val="tx1"/>
                </a:solidFill>
              </a:rPr>
              <a:t>VI. Comisión de Derechos Humanos, en DDHH</a:t>
            </a:r>
          </a:p>
          <a:p>
            <a:pPr marL="0" indent="0">
              <a:buNone/>
            </a:pPr>
            <a:endParaRPr lang="es-MX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4000" dirty="0">
                <a:solidFill>
                  <a:schemeClr val="tx1"/>
                </a:solidFill>
              </a:rPr>
              <a:t>VII. Fiscalía General de Justicia, en materia de su competencia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B9E055-6A14-4AB9-ACD2-DF3BA1BFE5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3F891A6-F60E-4F1C-88E8-C149B7AE0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FE876-B1AA-4BFA-9A46-D3BF8A72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16690"/>
            <a:ext cx="8596668" cy="669851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TIEMPOS DE INTEGRACIÓN</a:t>
            </a:r>
            <a:b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A8D5FF-FDB4-44E1-8B35-1742C1B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848541"/>
            <a:ext cx="8686036" cy="50094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200" dirty="0"/>
          </a:p>
          <a:p>
            <a:r>
              <a:rPr lang="es-MX" sz="5400" dirty="0">
                <a:solidFill>
                  <a:schemeClr val="tx1"/>
                </a:solidFill>
              </a:rPr>
              <a:t>Inicio de la Legislatura</a:t>
            </a:r>
          </a:p>
          <a:p>
            <a:endParaRPr lang="es-MX" sz="1000" dirty="0">
              <a:solidFill>
                <a:schemeClr val="tx1"/>
              </a:solidFill>
            </a:endParaRPr>
          </a:p>
          <a:p>
            <a:r>
              <a:rPr lang="es-MX" sz="5400" dirty="0">
                <a:solidFill>
                  <a:schemeClr val="tx1"/>
                </a:solidFill>
              </a:rPr>
              <a:t>Por año legislativo</a:t>
            </a:r>
          </a:p>
          <a:p>
            <a:endParaRPr lang="es-MX" sz="1000" dirty="0">
              <a:solidFill>
                <a:schemeClr val="tx1"/>
              </a:solidFill>
            </a:endParaRPr>
          </a:p>
          <a:p>
            <a:r>
              <a:rPr lang="es-MX" sz="5400" dirty="0">
                <a:solidFill>
                  <a:schemeClr val="tx1"/>
                </a:solidFill>
              </a:rPr>
              <a:t>Por periodo de sesiones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B9E055-6A14-4AB9-ACD2-DF3BA1BFE5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A2569A0-E429-470E-B81A-F0EC2AC3D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485" y="609600"/>
            <a:ext cx="8596668" cy="698205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AGENDA LEGISLATIVA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295" y="1537139"/>
            <a:ext cx="8077930" cy="48555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3200" dirty="0">
                <a:solidFill>
                  <a:schemeClr val="tx1"/>
                </a:solidFill>
              </a:rPr>
              <a:t>Necesidades públicas apremiantes</a:t>
            </a:r>
          </a:p>
          <a:p>
            <a:pPr algn="just">
              <a:lnSpc>
                <a:spcPct val="150000"/>
              </a:lnSpc>
            </a:pPr>
            <a:r>
              <a:rPr lang="es-ES" sz="3200" dirty="0">
                <a:solidFill>
                  <a:schemeClr val="tx1"/>
                </a:solidFill>
              </a:rPr>
              <a:t>Plataformas del Partido </a:t>
            </a:r>
            <a:r>
              <a:rPr lang="es-ES" sz="2000" dirty="0">
                <a:solidFill>
                  <a:schemeClr val="tx1"/>
                </a:solidFill>
              </a:rPr>
              <a:t>(local y federal)</a:t>
            </a:r>
          </a:p>
          <a:p>
            <a:pPr algn="just">
              <a:lnSpc>
                <a:spcPct val="150000"/>
              </a:lnSpc>
            </a:pPr>
            <a:r>
              <a:rPr lang="es-ES" sz="3200" dirty="0">
                <a:solidFill>
                  <a:schemeClr val="tx1"/>
                </a:solidFill>
              </a:rPr>
              <a:t>Intereses de legisladores </a:t>
            </a:r>
            <a:r>
              <a:rPr lang="es-ES" sz="2000" dirty="0">
                <a:solidFill>
                  <a:schemeClr val="tx1"/>
                </a:solidFill>
              </a:rPr>
              <a:t>(promesas de campaña)</a:t>
            </a:r>
          </a:p>
          <a:p>
            <a:pPr algn="just">
              <a:lnSpc>
                <a:spcPct val="150000"/>
              </a:lnSpc>
            </a:pPr>
            <a:r>
              <a:rPr lang="es-ES" sz="3200" dirty="0">
                <a:solidFill>
                  <a:schemeClr val="tx1"/>
                </a:solidFill>
              </a:rPr>
              <a:t>Consulta a la ciudadanía, </a:t>
            </a:r>
            <a:r>
              <a:rPr lang="es-ES" sz="2000" dirty="0">
                <a:solidFill>
                  <a:schemeClr val="tx1"/>
                </a:solidFill>
              </a:rPr>
              <a:t>acorde a principios del Partido y proyección de viabilidad.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C124E43-6685-4111-87BF-24EB56DCB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4C5506-40E6-4FEE-9913-48DC31C5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COMPETENCIAS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A11A83-3044-4634-AF94-4C5B34AA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639" y="1467293"/>
            <a:ext cx="8044148" cy="5127365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Estatales </a:t>
            </a:r>
            <a:r>
              <a:rPr lang="es-MX" sz="2800" dirty="0">
                <a:solidFill>
                  <a:schemeClr val="tx1"/>
                </a:solidFill>
              </a:rPr>
              <a:t>en oposición a federales</a:t>
            </a:r>
          </a:p>
          <a:p>
            <a:r>
              <a:rPr lang="es-MX" sz="4000" dirty="0">
                <a:solidFill>
                  <a:schemeClr val="tx1"/>
                </a:solidFill>
              </a:rPr>
              <a:t>Legislativas</a:t>
            </a:r>
          </a:p>
          <a:p>
            <a:r>
              <a:rPr lang="es-MX" sz="4000" dirty="0">
                <a:solidFill>
                  <a:schemeClr val="tx1"/>
                </a:solidFill>
              </a:rPr>
              <a:t>CPEUM</a:t>
            </a:r>
          </a:p>
          <a:p>
            <a:r>
              <a:rPr lang="es-MX" sz="4000" dirty="0">
                <a:solidFill>
                  <a:schemeClr val="tx1"/>
                </a:solidFill>
              </a:rPr>
              <a:t>CEM</a:t>
            </a:r>
          </a:p>
          <a:p>
            <a:r>
              <a:rPr lang="es-MX" sz="4000" dirty="0">
                <a:solidFill>
                  <a:schemeClr val="tx1"/>
                </a:solidFill>
              </a:rPr>
              <a:t>Legislación General</a:t>
            </a:r>
          </a:p>
          <a:p>
            <a:r>
              <a:rPr lang="es-MX" sz="4000" dirty="0">
                <a:solidFill>
                  <a:schemeClr val="tx1"/>
                </a:solidFill>
              </a:rPr>
              <a:t>Legislación Local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5FE77F6-B940-4CCA-AFA4-90436D0983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3544C49-00E1-484D-BF2B-AB8959E0C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9958FA-3BF9-4DFD-8F20-D47D803D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CPEUM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3C0AE0-5EDB-4D84-9FC3-43CA4D39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318" y="1566404"/>
            <a:ext cx="8133907" cy="50529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4200" b="1" dirty="0">
                <a:solidFill>
                  <a:schemeClr val="tx1"/>
                </a:solidFill>
              </a:rPr>
              <a:t>Art. 124 </a:t>
            </a:r>
            <a:r>
              <a:rPr lang="es-MX" sz="4200" dirty="0">
                <a:solidFill>
                  <a:schemeClr val="tx1"/>
                </a:solidFill>
              </a:rPr>
              <a:t>Facultades que no están expresamente concedidas </a:t>
            </a:r>
            <a:r>
              <a:rPr lang="es-MX" sz="2400" dirty="0">
                <a:solidFill>
                  <a:schemeClr val="tx1"/>
                </a:solidFill>
              </a:rPr>
              <a:t>por la Constitución</a:t>
            </a:r>
            <a:r>
              <a:rPr lang="es-MX" sz="4200" dirty="0">
                <a:solidFill>
                  <a:schemeClr val="tx1"/>
                </a:solidFill>
              </a:rPr>
              <a:t> a funcionarios federales, se entienden reservadas a Estados </a:t>
            </a:r>
            <a:r>
              <a:rPr lang="es-MX" sz="2800" dirty="0">
                <a:solidFill>
                  <a:schemeClr val="tx1"/>
                </a:solidFill>
              </a:rPr>
              <a:t>o CDMX</a:t>
            </a:r>
            <a:r>
              <a:rPr lang="es-MX" sz="4200" dirty="0">
                <a:solidFill>
                  <a:schemeClr val="tx1"/>
                </a:solidFill>
              </a:rPr>
              <a:t>, en </a:t>
            </a:r>
            <a:r>
              <a:rPr lang="es-MX" sz="2400" dirty="0">
                <a:solidFill>
                  <a:schemeClr val="tx1"/>
                </a:solidFill>
              </a:rPr>
              <a:t>los ámbitos de sus respectivas </a:t>
            </a:r>
            <a:r>
              <a:rPr lang="es-MX" sz="4200" dirty="0">
                <a:solidFill>
                  <a:schemeClr val="tx1"/>
                </a:solidFill>
              </a:rPr>
              <a:t>competencias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C4B647A-D5D0-4F73-8961-21F712F04B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9AB484-59F0-4F8C-9B4F-D8D50B8F2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C6047D-2561-444A-8E75-F355962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22" y="529136"/>
            <a:ext cx="8911687" cy="1280890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CPEUM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58D0AF-3DFD-44F6-92A2-3DF7C981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554" y="1919855"/>
            <a:ext cx="9452343" cy="5064309"/>
          </a:xfrm>
        </p:spPr>
        <p:txBody>
          <a:bodyPr>
            <a:normAutofit/>
          </a:bodyPr>
          <a:lstStyle/>
          <a:p>
            <a:pPr algn="just"/>
            <a:r>
              <a:rPr lang="es-MX" sz="3000" dirty="0">
                <a:solidFill>
                  <a:schemeClr val="tx1"/>
                </a:solidFill>
              </a:rPr>
              <a:t>Que no esta conferido en artículos 73, 74 y 76.</a:t>
            </a:r>
          </a:p>
          <a:p>
            <a:pPr algn="just"/>
            <a:endParaRPr lang="es-MX" sz="1500" dirty="0">
              <a:solidFill>
                <a:schemeClr val="tx1"/>
              </a:solidFill>
            </a:endParaRPr>
          </a:p>
          <a:p>
            <a:pPr algn="just"/>
            <a:r>
              <a:rPr lang="es-ES_tradnl" sz="3000" b="1" dirty="0">
                <a:solidFill>
                  <a:schemeClr val="tx1"/>
                </a:solidFill>
              </a:rPr>
              <a:t>Artículo 115.</a:t>
            </a:r>
            <a:r>
              <a:rPr lang="es-ES_tradnl" sz="3000" dirty="0">
                <a:solidFill>
                  <a:schemeClr val="tx1"/>
                </a:solidFill>
              </a:rPr>
              <a:t> Los estados adoptarán, para su régimen interior, la forma de gobierno </a:t>
            </a:r>
            <a:r>
              <a:rPr lang="es-ES_tradnl" sz="3000" b="1" dirty="0">
                <a:solidFill>
                  <a:schemeClr val="tx1"/>
                </a:solidFill>
              </a:rPr>
              <a:t>republicano</a:t>
            </a:r>
            <a:r>
              <a:rPr lang="es-ES_tradnl" sz="3000" dirty="0">
                <a:solidFill>
                  <a:schemeClr val="tx1"/>
                </a:solidFill>
              </a:rPr>
              <a:t>, </a:t>
            </a:r>
            <a:r>
              <a:rPr lang="es-ES_tradnl" sz="3000" b="1" dirty="0">
                <a:solidFill>
                  <a:schemeClr val="tx1"/>
                </a:solidFill>
              </a:rPr>
              <a:t>representativo</a:t>
            </a:r>
            <a:r>
              <a:rPr lang="es-ES_tradnl" sz="3000" dirty="0">
                <a:solidFill>
                  <a:schemeClr val="tx1"/>
                </a:solidFill>
              </a:rPr>
              <a:t>,</a:t>
            </a:r>
            <a:r>
              <a:rPr lang="es-ES_tradnl" sz="3000" b="1" dirty="0">
                <a:solidFill>
                  <a:schemeClr val="tx1"/>
                </a:solidFill>
              </a:rPr>
              <a:t> democrático</a:t>
            </a:r>
            <a:r>
              <a:rPr lang="es-ES_tradnl" sz="3000" dirty="0">
                <a:solidFill>
                  <a:schemeClr val="tx1"/>
                </a:solidFill>
              </a:rPr>
              <a:t>, </a:t>
            </a:r>
            <a:r>
              <a:rPr lang="es-ES_tradnl" sz="3000" b="1" dirty="0">
                <a:solidFill>
                  <a:schemeClr val="tx1"/>
                </a:solidFill>
              </a:rPr>
              <a:t>laico</a:t>
            </a:r>
            <a:r>
              <a:rPr lang="es-ES_tradnl" sz="3000" dirty="0">
                <a:solidFill>
                  <a:schemeClr val="tx1"/>
                </a:solidFill>
              </a:rPr>
              <a:t> y </a:t>
            </a:r>
            <a:r>
              <a:rPr lang="es-ES_tradnl" sz="3000" b="1" dirty="0">
                <a:solidFill>
                  <a:schemeClr val="tx1"/>
                </a:solidFill>
              </a:rPr>
              <a:t>popular. Municipio libre</a:t>
            </a:r>
            <a:r>
              <a:rPr lang="es-MX" sz="3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500" dirty="0">
              <a:solidFill>
                <a:schemeClr val="tx1"/>
              </a:solidFill>
            </a:endParaRPr>
          </a:p>
          <a:p>
            <a:pPr algn="just"/>
            <a:r>
              <a:rPr lang="es-MX" sz="3000" b="1" dirty="0">
                <a:solidFill>
                  <a:schemeClr val="tx1"/>
                </a:solidFill>
              </a:rPr>
              <a:t>Artículo 116.</a:t>
            </a:r>
            <a:r>
              <a:rPr lang="es-MX" sz="3000" dirty="0">
                <a:solidFill>
                  <a:schemeClr val="tx1"/>
                </a:solidFill>
              </a:rPr>
              <a:t> Constituciones locales.</a:t>
            </a:r>
          </a:p>
          <a:p>
            <a:pPr algn="just"/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C96654-17BF-43D2-BADA-447AE47211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F88E99-92D7-4E36-A93C-D6BE5F754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139" y="166085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accent1">
                    <a:lumMod val="50000"/>
                  </a:schemeClr>
                </a:solidFill>
              </a:rPr>
              <a:t>BLOQUE 1</a:t>
            </a:r>
          </a:p>
          <a:p>
            <a:pPr marL="0" indent="0" algn="ctr">
              <a:buNone/>
            </a:pPr>
            <a:r>
              <a:rPr lang="es-MX" sz="8800" b="1" dirty="0">
                <a:solidFill>
                  <a:schemeClr val="accent1">
                    <a:lumMod val="50000"/>
                  </a:schemeClr>
                </a:solidFill>
              </a:rPr>
              <a:t>Marco Teórico </a:t>
            </a:r>
            <a:endParaRPr lang="es-MX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9A3896-A937-4018-911A-E919B224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42" y="624109"/>
            <a:ext cx="8911687" cy="75812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LEYES GENERALES (50)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63A1EC-8DEA-4B93-975E-78E13BBF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042" y="1471658"/>
            <a:ext cx="9431079" cy="4851657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es-MX" sz="2200" b="1" dirty="0">
                <a:solidFill>
                  <a:schemeClr val="tx1"/>
                </a:solidFill>
              </a:rPr>
              <a:t>EJEMPLOS: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 Acceso de las Mujeres a una Vida Libre de Violencia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 Asentamientos Humanos, Ordenamiento Territorial y Desarrollo Urbano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 Cultura y Derechos Culturales</a:t>
            </a:r>
          </a:p>
          <a:p>
            <a:pPr algn="just"/>
            <a:r>
              <a:rPr lang="es-MX" sz="2200" b="1" dirty="0">
                <a:solidFill>
                  <a:schemeClr val="tx1"/>
                </a:solidFill>
              </a:rPr>
              <a:t>LEY General de Comunicación Social (2018)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 los Derechos de Niñas, Niños y Adolescentes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 Transparencia y Acceso a la Información Pública</a:t>
            </a:r>
          </a:p>
          <a:p>
            <a:pPr algn="just"/>
            <a:r>
              <a:rPr lang="es-MX" sz="2200" dirty="0">
                <a:solidFill>
                  <a:schemeClr val="tx1"/>
                </a:solidFill>
              </a:rPr>
              <a:t>LEY General del Sistema Nacional Anticorrupción</a:t>
            </a:r>
          </a:p>
          <a:p>
            <a:pPr algn="just"/>
            <a:r>
              <a:rPr lang="es-MX" sz="2200" b="1" dirty="0">
                <a:solidFill>
                  <a:schemeClr val="tx1"/>
                </a:solidFill>
              </a:rPr>
              <a:t>LEY General de Desarrollo Forestal Sustentable(2018)</a:t>
            </a:r>
          </a:p>
          <a:p>
            <a:pPr algn="just"/>
            <a:r>
              <a:rPr lang="es-MX" sz="2200" b="1" dirty="0">
                <a:solidFill>
                  <a:schemeClr val="tx1"/>
                </a:solidFill>
              </a:rPr>
              <a:t>LEY General de Mejora Regulatoria(2018)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1C9D9C-B874-4219-A93F-2DC24B4369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4A839F-24BC-4E16-AB77-32E32DBE4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25" y="263342"/>
            <a:ext cx="1855152" cy="1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52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BB44D2-0727-4B62-89A7-2C7A8E03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25" y="462516"/>
            <a:ext cx="8911687" cy="1280890"/>
          </a:xfrm>
        </p:spPr>
        <p:txBody>
          <a:bodyPr/>
          <a:lstStyle/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Art. 61 CEM- FACULTADES Y OBLIGACIONES DE LA LEGISLATURA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537268-30B0-46E6-B836-FBF29DE2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37" y="1743406"/>
            <a:ext cx="9595700" cy="4652078"/>
          </a:xfrm>
        </p:spPr>
        <p:txBody>
          <a:bodyPr>
            <a:normAutofit/>
          </a:bodyPr>
          <a:lstStyle/>
          <a:p>
            <a:pPr algn="just"/>
            <a:r>
              <a:rPr lang="es-MX" sz="2500" dirty="0">
                <a:solidFill>
                  <a:schemeClr val="tx1"/>
                </a:solidFill>
              </a:rPr>
              <a:t>Expedir la Ley que instituya el Tribunal de Justicia Administrativa del Estado de México</a:t>
            </a:r>
          </a:p>
          <a:p>
            <a:pPr algn="just"/>
            <a:r>
              <a:rPr lang="es-MX" sz="2500" dirty="0">
                <a:solidFill>
                  <a:schemeClr val="tx1"/>
                </a:solidFill>
              </a:rPr>
              <a:t>Legislar en materia municipal</a:t>
            </a:r>
          </a:p>
          <a:p>
            <a:pPr algn="just"/>
            <a:r>
              <a:rPr lang="es-MX" sz="2500" dirty="0">
                <a:solidFill>
                  <a:schemeClr val="tx1"/>
                </a:solidFill>
              </a:rPr>
              <a:t>Materia presupuestal</a:t>
            </a:r>
          </a:p>
          <a:p>
            <a:pPr algn="just"/>
            <a:r>
              <a:rPr lang="es-MX" sz="2500" dirty="0">
                <a:solidFill>
                  <a:schemeClr val="tx1"/>
                </a:solidFill>
              </a:rPr>
              <a:t>Expedir la ley que establezca las bases de coordinación con la Federación, otras entidades y los municipios en materia de seguridad pública</a:t>
            </a:r>
          </a:p>
          <a:p>
            <a:pPr algn="just"/>
            <a:r>
              <a:rPr lang="es-MX" sz="2500" dirty="0">
                <a:solidFill>
                  <a:schemeClr val="tx1"/>
                </a:solidFill>
              </a:rPr>
              <a:t>Crear organismos descentralizados</a:t>
            </a:r>
          </a:p>
          <a:p>
            <a:pPr algn="just"/>
            <a:r>
              <a:rPr lang="es-MX" sz="2500" dirty="0">
                <a:solidFill>
                  <a:schemeClr val="tx1"/>
                </a:solidFill>
              </a:rPr>
              <a:t>Legislar en materia de participación ciudadana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8B0311-0237-4EBA-A604-77CBD0F5E5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588538-549A-4210-944A-04CFD4CC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72" y="1389322"/>
            <a:ext cx="8915400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tx1"/>
                </a:solidFill>
              </a:rPr>
              <a:t>¿Qué es el Parlamento Abierto?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C139F43-CAD8-4053-90DE-698D24635B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8ED04C2-94AC-4686-8843-FBB6F0654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72" y="1866417"/>
            <a:ext cx="2423848" cy="3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8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PARLAMENTO ABIERTO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188" y="1768073"/>
            <a:ext cx="9739424" cy="4649639"/>
          </a:xfrm>
        </p:spPr>
        <p:txBody>
          <a:bodyPr>
            <a:noAutofit/>
          </a:bodyPr>
          <a:lstStyle/>
          <a:p>
            <a:pPr algn="just" fontAlgn="base"/>
            <a:r>
              <a:rPr lang="es-MX" sz="2800" dirty="0">
                <a:solidFill>
                  <a:schemeClr val="tx1"/>
                </a:solidFill>
              </a:rPr>
              <a:t>Es una institución legislativa que explica y justifica sus acciones y decisiones -es decir que rinde cuentas-, que </a:t>
            </a:r>
            <a:r>
              <a:rPr lang="es-MX" sz="2800" b="1" dirty="0">
                <a:solidFill>
                  <a:schemeClr val="tx1"/>
                </a:solidFill>
              </a:rPr>
              <a:t>garantiza el acceso a la información pública de manera proactiva</a:t>
            </a:r>
            <a:r>
              <a:rPr lang="es-MX" sz="2800" dirty="0">
                <a:solidFill>
                  <a:schemeClr val="tx1"/>
                </a:solidFill>
              </a:rPr>
              <a:t> -es decir que es transparente-, que </a:t>
            </a:r>
            <a:r>
              <a:rPr lang="es-MX" sz="2800" b="1" dirty="0">
                <a:solidFill>
                  <a:schemeClr val="tx1"/>
                </a:solidFill>
              </a:rPr>
              <a:t>involucra en sus procesos la pluralidad</a:t>
            </a:r>
            <a:r>
              <a:rPr lang="es-MX" sz="2800" dirty="0">
                <a:solidFill>
                  <a:schemeClr val="tx1"/>
                </a:solidFill>
              </a:rPr>
              <a:t> de grupos políticos y sociales -es decir que cuenta con mecanismos de participación ciudadana – y que, para todo ello, utiliza estratégicamente las tecnologías de información y comunicación.</a:t>
            </a:r>
            <a:br>
              <a:rPr lang="es-MX" sz="2800" dirty="0">
                <a:solidFill>
                  <a:schemeClr val="tx1"/>
                </a:solidFill>
              </a:rPr>
            </a:b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8D01DA-DE5E-460B-83F0-5BAF096FB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314065"/>
            <a:ext cx="859008" cy="11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21A9C-20C4-40FA-B6F6-EBBEF6A1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66" y="474568"/>
            <a:ext cx="9304908" cy="128089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Alianza para el Parlamento Abierto (APA)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692B8F3-B572-4F06-B73E-FBEF1BB76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175" y="1915961"/>
            <a:ext cx="8426118" cy="4364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4000" dirty="0">
                <a:solidFill>
                  <a:schemeClr val="tx1"/>
                </a:solidFill>
              </a:rPr>
              <a:t>Organizaciones de sociedad civil, instituciones legislativas y órganos garantes de transparencia, cuyo objetivo es lograr que las 34 instituciones legislativas en México sean un parlamento abierto</a:t>
            </a:r>
            <a:endParaRPr lang="es-MX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750850C-5918-4CA5-AE44-1B4808783C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47486D-E1F9-44BD-89BC-179E874D2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314065"/>
            <a:ext cx="859008" cy="11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9A3896-A937-4018-911A-E919B224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66" y="624110"/>
            <a:ext cx="7474688" cy="75812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PRINCIPIOS DE PARLAMENTO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63A1EC-8DEA-4B93-975E-78E13BBF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927" y="1382233"/>
            <a:ext cx="8500547" cy="48985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s-MX" sz="3600" b="1" dirty="0">
                <a:solidFill>
                  <a:schemeClr val="tx1"/>
                </a:solidFill>
              </a:rPr>
              <a:t>1. </a:t>
            </a:r>
            <a:r>
              <a:rPr lang="es-MX" sz="3600" dirty="0">
                <a:solidFill>
                  <a:schemeClr val="tx1"/>
                </a:solidFill>
              </a:rPr>
              <a:t>Derecho a la Información</a:t>
            </a:r>
          </a:p>
          <a:p>
            <a:pPr marL="0" indent="0" fontAlgn="base">
              <a:buNone/>
            </a:pPr>
            <a:r>
              <a:rPr lang="es-MX" sz="3600" b="1" dirty="0">
                <a:solidFill>
                  <a:schemeClr val="tx1"/>
                </a:solidFill>
              </a:rPr>
              <a:t>2. </a:t>
            </a:r>
            <a:r>
              <a:rPr lang="es-MX" sz="3600" dirty="0">
                <a:solidFill>
                  <a:schemeClr val="tx1"/>
                </a:solidFill>
              </a:rPr>
              <a:t>Participación Ciudadana y Rendición de Cuentas</a:t>
            </a:r>
          </a:p>
          <a:p>
            <a:pPr marL="0" indent="0" fontAlgn="base">
              <a:buNone/>
            </a:pPr>
            <a:r>
              <a:rPr lang="es-MX" sz="3600" b="1" dirty="0">
                <a:solidFill>
                  <a:schemeClr val="tx1"/>
                </a:solidFill>
              </a:rPr>
              <a:t>3. </a:t>
            </a:r>
            <a:r>
              <a:rPr lang="es-MX" sz="3600" dirty="0">
                <a:solidFill>
                  <a:schemeClr val="tx1"/>
                </a:solidFill>
              </a:rPr>
              <a:t>Información parlamentaria </a:t>
            </a:r>
          </a:p>
          <a:p>
            <a:pPr marL="0" indent="0" fontAlgn="base">
              <a:buNone/>
            </a:pPr>
            <a:r>
              <a:rPr lang="es-MX" sz="3600" b="1" dirty="0">
                <a:solidFill>
                  <a:schemeClr val="tx1"/>
                </a:solidFill>
              </a:rPr>
              <a:t>4. </a:t>
            </a:r>
            <a:r>
              <a:rPr lang="es-MX" sz="3600" dirty="0">
                <a:solidFill>
                  <a:schemeClr val="tx1"/>
                </a:solidFill>
              </a:rPr>
              <a:t>Información presupuestal y administrativa</a:t>
            </a:r>
          </a:p>
          <a:p>
            <a:pPr marL="0" indent="0" fontAlgn="base">
              <a:buNone/>
            </a:pPr>
            <a:r>
              <a:rPr lang="es-MX" sz="3600" b="1" dirty="0">
                <a:solidFill>
                  <a:schemeClr val="tx1"/>
                </a:solidFill>
              </a:rPr>
              <a:t>5. </a:t>
            </a:r>
            <a:r>
              <a:rPr lang="es-MX" sz="3600" dirty="0">
                <a:solidFill>
                  <a:schemeClr val="tx1"/>
                </a:solidFill>
              </a:rPr>
              <a:t>Información sobre legisladores y servidores públicos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B9635CB-D496-4EC1-B66A-E536EBF3E6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321050-EC4D-4229-AA59-E6573CD9D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314065"/>
            <a:ext cx="859008" cy="11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9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9A3896-A937-4018-911A-E919B224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37" y="624110"/>
            <a:ext cx="8750595" cy="758123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PRINCIPIOS DE PARLAMENTO ABIERTO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63A1EC-8DEA-4B93-975E-78E13BBF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814" y="1644836"/>
            <a:ext cx="8654902" cy="524506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sz="4200" b="1" dirty="0">
                <a:solidFill>
                  <a:schemeClr val="tx1"/>
                </a:solidFill>
              </a:rPr>
              <a:t>6. </a:t>
            </a:r>
            <a:r>
              <a:rPr lang="es-MX" sz="4200" dirty="0">
                <a:solidFill>
                  <a:schemeClr val="tx1"/>
                </a:solidFill>
              </a:rPr>
              <a:t>Información histórica</a:t>
            </a:r>
          </a:p>
          <a:p>
            <a:pPr marL="0" indent="0" algn="just" fontAlgn="base">
              <a:buNone/>
            </a:pPr>
            <a:r>
              <a:rPr lang="es-MX" sz="4200" b="1" dirty="0">
                <a:solidFill>
                  <a:schemeClr val="tx1"/>
                </a:solidFill>
              </a:rPr>
              <a:t>7. </a:t>
            </a:r>
            <a:r>
              <a:rPr lang="es-MX" sz="4200" dirty="0">
                <a:solidFill>
                  <a:schemeClr val="tx1"/>
                </a:solidFill>
              </a:rPr>
              <a:t>Datos abiertos</a:t>
            </a:r>
          </a:p>
          <a:p>
            <a:pPr marL="0" indent="0" algn="just" fontAlgn="base">
              <a:buNone/>
            </a:pPr>
            <a:r>
              <a:rPr lang="es-MX" sz="4200" b="1" dirty="0">
                <a:solidFill>
                  <a:schemeClr val="tx1"/>
                </a:solidFill>
              </a:rPr>
              <a:t>8. </a:t>
            </a:r>
            <a:r>
              <a:rPr lang="es-MX" sz="4200" dirty="0">
                <a:solidFill>
                  <a:schemeClr val="tx1"/>
                </a:solidFill>
              </a:rPr>
              <a:t>Accesibilidad y difusión</a:t>
            </a:r>
          </a:p>
          <a:p>
            <a:pPr marL="0" indent="0" algn="just" fontAlgn="base">
              <a:buNone/>
            </a:pPr>
            <a:r>
              <a:rPr lang="es-MX" sz="4200" b="1" dirty="0">
                <a:solidFill>
                  <a:schemeClr val="tx1"/>
                </a:solidFill>
              </a:rPr>
              <a:t>9. </a:t>
            </a:r>
            <a:r>
              <a:rPr lang="es-MX" sz="4200" dirty="0">
                <a:solidFill>
                  <a:schemeClr val="tx1"/>
                </a:solidFill>
              </a:rPr>
              <a:t>Conflictos de interés</a:t>
            </a:r>
          </a:p>
          <a:p>
            <a:pPr marL="0" indent="0" algn="just" fontAlgn="base">
              <a:buNone/>
            </a:pPr>
            <a:r>
              <a:rPr lang="es-MX" sz="4200" b="1" dirty="0">
                <a:solidFill>
                  <a:schemeClr val="tx1"/>
                </a:solidFill>
              </a:rPr>
              <a:t>10. </a:t>
            </a:r>
            <a:r>
              <a:rPr lang="es-MX" sz="4200" dirty="0">
                <a:solidFill>
                  <a:schemeClr val="tx1"/>
                </a:solidFill>
              </a:rPr>
              <a:t>Legislan a favor del gobierno abierto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025702-5A6B-4FCF-B09D-CADBA723C3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287E7F-0515-4C64-9372-DF332FE3F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314065"/>
            <a:ext cx="859008" cy="11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71" y="1639594"/>
            <a:ext cx="8596668" cy="38807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accent1">
                    <a:lumMod val="50000"/>
                  </a:schemeClr>
                </a:solidFill>
              </a:rPr>
              <a:t>BLOQUE 3</a:t>
            </a:r>
          </a:p>
          <a:p>
            <a:pPr marL="0" indent="0" algn="ctr">
              <a:buNone/>
            </a:pPr>
            <a:r>
              <a:rPr lang="es-MX" sz="6000" b="1" dirty="0">
                <a:solidFill>
                  <a:schemeClr val="accent1">
                    <a:lumMod val="50000"/>
                  </a:schemeClr>
                </a:solidFill>
              </a:rPr>
              <a:t>Fuentes de los temas de la Agenda Legislativa </a:t>
            </a:r>
            <a:endParaRPr lang="es-MX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1559496" y="539249"/>
            <a:ext cx="9934353" cy="1143000"/>
          </a:xfrm>
        </p:spPr>
        <p:txBody>
          <a:bodyPr>
            <a:normAutofit fontScale="90000"/>
          </a:bodyPr>
          <a:lstStyle/>
          <a:p>
            <a:r>
              <a:rPr lang="es-ES" sz="3800" b="1" dirty="0">
                <a:solidFill>
                  <a:schemeClr val="accent1">
                    <a:lumMod val="50000"/>
                  </a:schemeClr>
                </a:solidFill>
              </a:rPr>
              <a:t> COMPOSICIÓN Y FUNCIONAMIENTO INTERNO</a:t>
            </a:r>
            <a:endParaRPr lang="es-ES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46298" y="1340768"/>
            <a:ext cx="5376070" cy="4752528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Política Económica.</a:t>
            </a:r>
          </a:p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Política Social.</a:t>
            </a:r>
          </a:p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Administración. </a:t>
            </a:r>
          </a:p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Proceso Legislativo.</a:t>
            </a:r>
          </a:p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Debate. </a:t>
            </a:r>
          </a:p>
          <a:p>
            <a:pPr marL="624078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s-ES" sz="3000" dirty="0">
                <a:solidFill>
                  <a:schemeClr val="tx1"/>
                </a:solidFill>
              </a:rPr>
              <a:t>Gestión Social Legislativa y Vinculación.</a:t>
            </a:r>
          </a:p>
          <a:p>
            <a:endParaRPr lang="es-ES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6229671" y="1268761"/>
            <a:ext cx="5189695" cy="466652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Profesionalización Legislativa.</a:t>
            </a:r>
          </a:p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Enlace con Gobierno.</a:t>
            </a:r>
          </a:p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Asuntos Internos.</a:t>
            </a:r>
          </a:p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Proyectos Especiales.</a:t>
            </a:r>
          </a:p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Jurídica.</a:t>
            </a:r>
          </a:p>
          <a:p>
            <a:pPr marL="624078" indent="-51435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s-ES" sz="2600" dirty="0"/>
              <a:t>Campo.</a:t>
            </a:r>
          </a:p>
          <a:p>
            <a:pPr marL="36576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7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4A3D59-CA1A-4DA9-A4CE-4651E5527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8C8823-EB60-4FA9-AE1B-CC3775B4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071" y="656008"/>
            <a:ext cx="8911687" cy="128089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Iniciativa Preferente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7B0D8A-BAB2-4628-9B4F-C834D95C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147" y="1703113"/>
            <a:ext cx="8571248" cy="4717070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solidFill>
                  <a:schemeClr val="tx1"/>
                </a:solidFill>
              </a:rPr>
              <a:t>3 iniciativas de carácter preferente al inicio del periodo ordinario</a:t>
            </a:r>
          </a:p>
          <a:p>
            <a:pPr algn="just"/>
            <a:endParaRPr lang="es-MX" sz="900" dirty="0">
              <a:solidFill>
                <a:schemeClr val="tx1"/>
              </a:solidFill>
            </a:endParaRP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Iniciativas con carácter preferente deben ser sometidas a votación, a más tardar, en última sesión del p. ordinario</a:t>
            </a:r>
          </a:p>
          <a:p>
            <a:pPr marL="0" indent="0" algn="just">
              <a:buNone/>
            </a:pPr>
            <a:endParaRPr lang="es-MX" sz="900" dirty="0">
              <a:solidFill>
                <a:schemeClr val="tx1"/>
              </a:solidFill>
            </a:endParaRP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No aplican en materia electoral, fiscal e Ingresos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151AF6E-FB57-44BD-9436-90DE32C4DD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A22BF64-D2B3-471C-91C3-412971D32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18" y="437817"/>
            <a:ext cx="39814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588538-549A-4210-944A-04CFD4CC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73" y="1442484"/>
            <a:ext cx="8915400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tx1"/>
                </a:solidFill>
              </a:rPr>
              <a:t>¿Qué es el Poder Legislativo?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C139F43-CAD8-4053-90DE-698D24635B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05A798-CD00-4507-85A9-FC2A2111E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03" y="2258778"/>
            <a:ext cx="3540124" cy="2361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103A51-C734-4BE7-B7FE-AFAE2E947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9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81" y="486736"/>
            <a:ext cx="9040824" cy="13208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SON FACULTADES Y OBLIGACIONES DE LA LEGISLATURA </a:t>
            </a:r>
            <a:r>
              <a:rPr lang="es-MX" sz="3100" dirty="0">
                <a:solidFill>
                  <a:schemeClr val="accent1">
                    <a:lumMod val="50000"/>
                  </a:schemeClr>
                </a:solidFill>
              </a:rPr>
              <a:t>(Art. 61 Const.)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</a:rPr>
            </a:b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4" y="1807536"/>
            <a:ext cx="7904466" cy="4646428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solidFill>
                  <a:schemeClr val="tx1"/>
                </a:solidFill>
              </a:rPr>
              <a:t>Régimen interior del Estado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Examinar y opinar sobre el Plan de Desarrollo del Estado  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Gobierno Interno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Reformas a la Constitución federal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Designar a los funcionarios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</a:rPr>
              <a:t>Legislar en materia municipal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C046B8B-29BF-470C-A2DE-91D002E01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9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DFA993-F83E-4687-8BA4-CA0D11B6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09600"/>
            <a:ext cx="8596668" cy="804530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LEY-ORGANICA-EDOMEX</a:t>
            </a:r>
            <a:b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286298D-5586-4AB2-BB42-23F5846EE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34885"/>
              </p:ext>
            </p:extLst>
          </p:nvPr>
        </p:nvGraphicFramePr>
        <p:xfrm>
          <a:off x="758357" y="1723072"/>
          <a:ext cx="111035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70">
                  <a:extLst>
                    <a:ext uri="{9D8B030D-6E8A-4147-A177-3AD203B41FA5}">
                      <a16:colId xmlns:a16="http://schemas.microsoft.com/office/drawing/2014/main" xmlns="" val="754991312"/>
                    </a:ext>
                  </a:extLst>
                </a:gridCol>
                <a:gridCol w="5551770">
                  <a:extLst>
                    <a:ext uri="{9D8B030D-6E8A-4147-A177-3AD203B41FA5}">
                      <a16:colId xmlns:a16="http://schemas.microsoft.com/office/drawing/2014/main" xmlns="" val="2773908369"/>
                    </a:ext>
                  </a:extLst>
                </a:gridCol>
              </a:tblGrid>
              <a:tr h="4061040">
                <a:tc>
                  <a:txBody>
                    <a:bodyPr/>
                    <a:lstStyle/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Gobernación y Puntos Constitucionales;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Legislación y Admón. Municipal;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Justicia;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IV. Planeación y Gasto Público;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Trabajo;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 Educación, Cultura, Ciencia y Tecnología;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VII. Desarrollo Urbano;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VIII. Planificación Demográfica;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IX. Desarrollo Agropecuario;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 Medio Ambiente, C. Climático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XI. Desarrollo Económico, Industrial, Comercial y Minero;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XII. Comunicaciones y Transportes;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XIII. Derechos Humanos;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XIV. Salud y Bienestar Social;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XV. Seguridad Pública y Tránsito;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XVI. Electoral;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XVII. Patrimonio Estatal y Municipal;  </a:t>
                      </a:r>
                    </a:p>
                    <a:p>
                      <a:pPr algn="l"/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XVIII. Desarrollo Turístico y Artesanal;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968769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6948A0-5C94-423D-9F3C-1576EEAFF2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48E6D0-BED6-4335-8E08-02236EAC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2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DFA993-F83E-4687-8BA4-CA0D11B6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09600"/>
            <a:ext cx="8596668" cy="591879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  <a:t>LEY-ORGANICA-EDOMEX</a:t>
            </a:r>
            <a:br>
              <a:rPr lang="es-MX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286298D-5586-4AB2-BB42-23F5846EE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720791"/>
              </p:ext>
            </p:extLst>
          </p:nvPr>
        </p:nvGraphicFramePr>
        <p:xfrm>
          <a:off x="1258580" y="1667707"/>
          <a:ext cx="99906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334">
                  <a:extLst>
                    <a:ext uri="{9D8B030D-6E8A-4147-A177-3AD203B41FA5}">
                      <a16:colId xmlns:a16="http://schemas.microsoft.com/office/drawing/2014/main" xmlns="" val="754991312"/>
                    </a:ext>
                  </a:extLst>
                </a:gridCol>
                <a:gridCol w="4995334">
                  <a:extLst>
                    <a:ext uri="{9D8B030D-6E8A-4147-A177-3AD203B41FA5}">
                      <a16:colId xmlns:a16="http://schemas.microsoft.com/office/drawing/2014/main" xmlns="" val="2773908369"/>
                    </a:ext>
                  </a:extLst>
                </a:gridCol>
              </a:tblGrid>
              <a:tr h="3933335">
                <a:tc>
                  <a:txBody>
                    <a:bodyPr/>
                    <a:lstStyle/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XIX. Asuntos Metropolitanos;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XX. Vigilancia del Órgano Superior de Fiscalización;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XXI. Asuntos Indígenas;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XXII. Protección Civil;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XXIII. Grupos vulnerables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XXIV. Desarrollo Social;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XXV. Límites Territoriales;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XXVI. Igualdad de Género;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XXVII. Operación de proyectos;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XXVIII. Juventud y Deporte;  </a:t>
                      </a:r>
                    </a:p>
                    <a:p>
                      <a:pPr algn="l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XXIX. Finanzas Públicas;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XXX. Recursos Hidráulicos;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XXXI. Migrantes;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XXXII. Participación Ciudadana;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XXXIII. Asuntos Internacionales;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XXXIV. Transparencia.  </a:t>
                      </a:r>
                    </a:p>
                    <a:p>
                      <a:pPr algn="just"/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XXXV. Familia y Desarrollo Humano.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968769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DE15E43-6117-43FA-B49D-13F038FCA8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040B53C-0803-4AD0-8F40-3CE931472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4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8B07C1C5-FB13-4BDC-9CC5-93E32AAC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95" y="202019"/>
            <a:ext cx="1360967" cy="136096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24BED6A-584A-4E5C-8FB5-3F0671CEC2D7}"/>
              </a:ext>
            </a:extLst>
          </p:cNvPr>
          <p:cNvSpPr/>
          <p:nvPr/>
        </p:nvSpPr>
        <p:spPr>
          <a:xfrm>
            <a:off x="2307265" y="1652082"/>
            <a:ext cx="8305151" cy="462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revolución de las conciencias y un pensamiento crítico y solidario.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una ética republicana y contra la corrupción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democracia al servicio del pueblo y de la nación y contra el autoritarismo.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Defensa de la Soberanía Nacional y la independencia y contra el entreguismo.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una nación pluricultural y el respeto a los pueblos indígenas.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CCAF5D8-37C3-4CB4-922F-F074A8F99449}"/>
              </a:ext>
            </a:extLst>
          </p:cNvPr>
          <p:cNvSpPr txBox="1"/>
          <p:nvPr/>
        </p:nvSpPr>
        <p:spPr>
          <a:xfrm>
            <a:off x="1988289" y="638038"/>
            <a:ext cx="428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</a:rPr>
              <a:t>AGENDA MORENA</a:t>
            </a:r>
          </a:p>
        </p:txBody>
      </p:sp>
    </p:spTree>
    <p:extLst>
      <p:ext uri="{BB962C8B-B14F-4D97-AF65-F5344CB8AC3E}">
        <p14:creationId xmlns:p14="http://schemas.microsoft.com/office/powerpoint/2010/main" val="1047486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24BED6A-584A-4E5C-8FB5-3F0671CEC2D7}"/>
              </a:ext>
            </a:extLst>
          </p:cNvPr>
          <p:cNvSpPr/>
          <p:nvPr/>
        </p:nvSpPr>
        <p:spPr>
          <a:xfrm>
            <a:off x="2371061" y="1815381"/>
            <a:ext cx="8335925" cy="418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s-MX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democratización y el acceso a los medios de comunicación masiva.</a:t>
            </a:r>
            <a:endParaRPr lang="es-MX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MX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un nuevo modelo económico. contribuciones recaen en los trabajadores asalariados, profesionistas, pequeños y medianos empresarios y comerciantes.</a:t>
            </a:r>
            <a:endParaRPr lang="es-MX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s-MX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 y ampliar derechos sociales y vs. desigualdad.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MX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el respeto a los DDHH y contra la violencia. </a:t>
            </a:r>
            <a:endParaRPr lang="es-MX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s-MX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el rescate del campo, la soberanía alimentaria, y contra la depredación de los recursos naturales.</a:t>
            </a:r>
            <a:endParaRPr lang="es-MX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xmlns="" id="{2EF58E53-51B8-447C-A4F3-69F7EBAE3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95" y="202019"/>
            <a:ext cx="1360967" cy="13609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E831458-7978-4388-A395-3C1E3AFE4C33}"/>
              </a:ext>
            </a:extLst>
          </p:cNvPr>
          <p:cNvSpPr txBox="1"/>
          <p:nvPr/>
        </p:nvSpPr>
        <p:spPr>
          <a:xfrm>
            <a:off x="1988289" y="638038"/>
            <a:ext cx="428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</a:rPr>
              <a:t>AGENDA MORENA</a:t>
            </a:r>
          </a:p>
        </p:txBody>
      </p:sp>
    </p:spTree>
    <p:extLst>
      <p:ext uri="{BB962C8B-B14F-4D97-AF65-F5344CB8AC3E}">
        <p14:creationId xmlns:p14="http://schemas.microsoft.com/office/powerpoint/2010/main" val="1446479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976" y="166085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accent1">
                    <a:lumMod val="50000"/>
                  </a:schemeClr>
                </a:solidFill>
              </a:rPr>
              <a:t>BLOQUE 4</a:t>
            </a:r>
          </a:p>
          <a:p>
            <a:pPr marL="0" indent="0" algn="ctr">
              <a:buNone/>
            </a:pPr>
            <a:r>
              <a:rPr lang="es-MX" sz="6000" b="1" dirty="0">
                <a:solidFill>
                  <a:schemeClr val="accent1">
                    <a:lumMod val="50000"/>
                  </a:schemeClr>
                </a:solidFill>
              </a:rPr>
              <a:t>Desarrollo de la Agenda Legislativa </a:t>
            </a:r>
            <a:endParaRPr lang="es-MX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1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36" y="571667"/>
            <a:ext cx="8911687" cy="128089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OBLIGACIONES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793" y="2025169"/>
            <a:ext cx="8817235" cy="3192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6000" dirty="0">
                <a:solidFill>
                  <a:schemeClr val="tx1"/>
                </a:solidFill>
              </a:rPr>
              <a:t>¿Cuál es la obligación de un Diputado respecto a la Agenda Legislativa?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77C1417-CB9F-466C-9C19-8F3E55184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399055"/>
            <a:ext cx="2103999" cy="12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OBLIGACIONES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70" y="1466959"/>
            <a:ext cx="6884398" cy="45861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6600" dirty="0">
                <a:solidFill>
                  <a:schemeClr val="tx1"/>
                </a:solidFill>
              </a:rPr>
              <a:t>¿Cuál es la obligación de los Grupos Parlamentarios?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64A7536-8871-431C-B1D3-1765CAFD6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44" y="2201752"/>
            <a:ext cx="3907656" cy="24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0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OBLIGACIONES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069" y="1801576"/>
            <a:ext cx="9404498" cy="4586177"/>
          </a:xfrm>
        </p:spPr>
        <p:txBody>
          <a:bodyPr>
            <a:noAutofit/>
          </a:bodyPr>
          <a:lstStyle/>
          <a:p>
            <a:pPr algn="just"/>
            <a:r>
              <a:rPr lang="es-MX" sz="6600" dirty="0">
                <a:solidFill>
                  <a:schemeClr val="tx1"/>
                </a:solidFill>
              </a:rPr>
              <a:t>Transparencia</a:t>
            </a:r>
          </a:p>
          <a:p>
            <a:pPr algn="just"/>
            <a:endParaRPr lang="es-MX" sz="1200" dirty="0">
              <a:solidFill>
                <a:schemeClr val="tx1"/>
              </a:solidFill>
            </a:endParaRPr>
          </a:p>
          <a:p>
            <a:pPr algn="just"/>
            <a:endParaRPr lang="es-MX" sz="1200" dirty="0">
              <a:solidFill>
                <a:schemeClr val="tx1"/>
              </a:solidFill>
            </a:endParaRPr>
          </a:p>
          <a:p>
            <a:pPr algn="just"/>
            <a:r>
              <a:rPr lang="es-MX" sz="6600" dirty="0">
                <a:solidFill>
                  <a:schemeClr val="tx1"/>
                </a:solidFill>
              </a:rPr>
              <a:t>Comunicación Social</a:t>
            </a:r>
          </a:p>
          <a:p>
            <a:pPr marL="0" indent="0" algn="ctr">
              <a:buNone/>
            </a:pPr>
            <a:endParaRPr lang="es-MX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E2E6CC2-EB57-4C7E-B865-E612564B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16" y="177209"/>
            <a:ext cx="2810351" cy="14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88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NEGOCIACIÓN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193" y="1672380"/>
            <a:ext cx="7812798" cy="4841025"/>
          </a:xfrm>
        </p:spPr>
        <p:txBody>
          <a:bodyPr/>
          <a:lstStyle/>
          <a:p>
            <a:r>
              <a:rPr lang="es-MX" sz="3600" dirty="0">
                <a:solidFill>
                  <a:schemeClr val="tx1"/>
                </a:solidFill>
              </a:rPr>
              <a:t>Saber qué es lo que se quiere</a:t>
            </a:r>
          </a:p>
          <a:p>
            <a:r>
              <a:rPr lang="es-MX" sz="3600" dirty="0">
                <a:solidFill>
                  <a:schemeClr val="tx1"/>
                </a:solidFill>
              </a:rPr>
              <a:t>Distinguir elementos esenciales</a:t>
            </a:r>
          </a:p>
          <a:p>
            <a:r>
              <a:rPr lang="es-MX" sz="3600" dirty="0">
                <a:solidFill>
                  <a:schemeClr val="tx1"/>
                </a:solidFill>
              </a:rPr>
              <a:t>Puntos irreductibles</a:t>
            </a:r>
          </a:p>
          <a:p>
            <a:r>
              <a:rPr lang="es-MX" sz="3600" dirty="0">
                <a:solidFill>
                  <a:schemeClr val="tx1"/>
                </a:solidFill>
              </a:rPr>
              <a:t>Puntos a ceder</a:t>
            </a:r>
          </a:p>
          <a:p>
            <a:r>
              <a:rPr lang="es-MX" sz="3600" dirty="0">
                <a:solidFill>
                  <a:schemeClr val="tx1"/>
                </a:solidFill>
              </a:rPr>
              <a:t>Temas opuestos de la oposición</a:t>
            </a:r>
          </a:p>
          <a:p>
            <a:r>
              <a:rPr lang="es-MX" sz="3600" dirty="0">
                <a:solidFill>
                  <a:schemeClr val="tx1"/>
                </a:solidFill>
              </a:rPr>
              <a:t>El arte de convencer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5BDC9E-EC88-42FA-AE37-57B3F0CE2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30" y="246310"/>
            <a:ext cx="1971313" cy="14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53028"/>
            <a:ext cx="8596668" cy="1320800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chemeClr val="accent1">
                    <a:lumMod val="50000"/>
                  </a:schemeClr>
                </a:solidFill>
              </a:rPr>
              <a:t>CEM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16" y="1653566"/>
            <a:ext cx="8522080" cy="5101449"/>
          </a:xfrm>
        </p:spPr>
        <p:txBody>
          <a:bodyPr>
            <a:noAutofit/>
          </a:bodyPr>
          <a:lstStyle/>
          <a:p>
            <a:pPr algn="just"/>
            <a:r>
              <a:rPr lang="es-MX" sz="4400" b="1" dirty="0">
                <a:solidFill>
                  <a:schemeClr val="tx1"/>
                </a:solidFill>
              </a:rPr>
              <a:t>Art. 38 </a:t>
            </a:r>
            <a:r>
              <a:rPr lang="es-MX" sz="4400" dirty="0">
                <a:solidFill>
                  <a:schemeClr val="tx1"/>
                </a:solidFill>
              </a:rPr>
              <a:t>El ejercicio del Poder Legislativo se deposita en una asamblea denominada Legislatura del Estado, integrada por diputados, por 3 años, de MR y de RP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9C5409D-E030-4538-A053-34870664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06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CABILDEO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861" y="1405903"/>
            <a:ext cx="8273549" cy="49942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dirty="0">
                <a:solidFill>
                  <a:schemeClr val="tx1"/>
                </a:solidFill>
              </a:rPr>
              <a:t>Actividad ante legislador, órgano o autoridad de la Cámara, en lo individual o conjunto, para obtener una resolución o acuerdo favorable a intereses propios o de terceros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95D34AB-57F4-4CB9-BA1A-0C5EE37C9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4" y="267984"/>
            <a:ext cx="3629477" cy="8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8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CABILDEO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411" y="1522861"/>
            <a:ext cx="8915400" cy="4869711"/>
          </a:xfrm>
        </p:spPr>
        <p:txBody>
          <a:bodyPr>
            <a:normAutofit/>
          </a:bodyPr>
          <a:lstStyle/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algn="just"/>
            <a:r>
              <a:rPr lang="es-MX" sz="6000" dirty="0">
                <a:solidFill>
                  <a:schemeClr val="tx1"/>
                </a:solidFill>
              </a:rPr>
              <a:t>Positivo</a:t>
            </a: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r>
              <a:rPr lang="es-MX" sz="6000" dirty="0">
                <a:solidFill>
                  <a:schemeClr val="tx1"/>
                </a:solidFill>
              </a:rPr>
              <a:t>Negativo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sz="6000" dirty="0">
                <a:solidFill>
                  <a:schemeClr val="tx1"/>
                </a:solidFill>
              </a:rPr>
              <a:t>Neutro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167695-8A97-4A51-B54C-1E197A7F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4" y="267984"/>
            <a:ext cx="3629477" cy="8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1" y="1742806"/>
            <a:ext cx="8984511" cy="4276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800" dirty="0">
                <a:solidFill>
                  <a:schemeClr val="tx1"/>
                </a:solidFill>
              </a:rPr>
              <a:t>¿Cuál es la diferencia entre Cabildeo y Participación</a:t>
            </a:r>
          </a:p>
          <a:p>
            <a:pPr marL="0" indent="0" algn="ctr">
              <a:buNone/>
            </a:pPr>
            <a:r>
              <a:rPr lang="es-MX" sz="5800" dirty="0">
                <a:solidFill>
                  <a:schemeClr val="tx1"/>
                </a:solidFill>
              </a:rPr>
              <a:t>Ciudadana?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35072F1-33CC-448F-A892-6D91B0A4C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96" y="4484914"/>
            <a:ext cx="1470949" cy="15340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A1651ED-DD37-4CB0-A84C-D65AFB4A3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4" y="267984"/>
            <a:ext cx="3629477" cy="8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2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81386"/>
            <a:ext cx="8915400" cy="4685901"/>
          </a:xfrm>
        </p:spPr>
        <p:txBody>
          <a:bodyPr/>
          <a:lstStyle/>
          <a:p>
            <a:r>
              <a:rPr lang="es-MX" sz="4500" dirty="0">
                <a:solidFill>
                  <a:schemeClr val="tx1"/>
                </a:solidFill>
              </a:rPr>
              <a:t>Iniciativas presentadas</a:t>
            </a:r>
          </a:p>
          <a:p>
            <a:r>
              <a:rPr lang="es-MX" sz="4500" dirty="0">
                <a:solidFill>
                  <a:schemeClr val="tx1"/>
                </a:solidFill>
              </a:rPr>
              <a:t>dictámenes aprobados</a:t>
            </a:r>
          </a:p>
          <a:p>
            <a:r>
              <a:rPr lang="es-MX" sz="4500" dirty="0">
                <a:solidFill>
                  <a:schemeClr val="tx1"/>
                </a:solidFill>
              </a:rPr>
              <a:t>Puntos de Acuerdo</a:t>
            </a:r>
          </a:p>
          <a:p>
            <a:r>
              <a:rPr lang="es-MX" sz="4500" dirty="0">
                <a:solidFill>
                  <a:schemeClr val="tx1"/>
                </a:solidFill>
              </a:rPr>
              <a:t>Gestiones</a:t>
            </a:r>
          </a:p>
          <a:p>
            <a:r>
              <a:rPr lang="es-MX" sz="4500" dirty="0">
                <a:solidFill>
                  <a:schemeClr val="tx1"/>
                </a:solidFill>
              </a:rPr>
              <a:t>¿Calidad vs Cantidad?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E97A44C-7744-45E2-BBBB-8C7A3D2F9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34" y="-58479"/>
            <a:ext cx="2823063" cy="20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B78DC6-BEED-435C-96EE-8AF4CDA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CONTINUIDAD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47E0CC-0DE0-4C72-AD15-ED91B4A2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58558"/>
            <a:ext cx="8559209" cy="4528587"/>
          </a:xfrm>
        </p:spPr>
        <p:txBody>
          <a:bodyPr>
            <a:normAutofit/>
          </a:bodyPr>
          <a:lstStyle/>
          <a:p>
            <a:r>
              <a:rPr lang="es-MX" sz="4500" dirty="0">
                <a:solidFill>
                  <a:schemeClr val="tx1"/>
                </a:solidFill>
              </a:rPr>
              <a:t>Seguimiento procesal</a:t>
            </a:r>
          </a:p>
          <a:p>
            <a:r>
              <a:rPr lang="es-MX" sz="4500" dirty="0">
                <a:solidFill>
                  <a:schemeClr val="tx1"/>
                </a:solidFill>
              </a:rPr>
              <a:t>Negociación</a:t>
            </a:r>
          </a:p>
          <a:p>
            <a:r>
              <a:rPr lang="es-MX" sz="4500" dirty="0">
                <a:solidFill>
                  <a:schemeClr val="tx1"/>
                </a:solidFill>
              </a:rPr>
              <a:t>Evaluación de leyes aprobadas</a:t>
            </a:r>
          </a:p>
          <a:p>
            <a:r>
              <a:rPr lang="es-MX" sz="4500" dirty="0">
                <a:solidFill>
                  <a:schemeClr val="tx1"/>
                </a:solidFill>
              </a:rPr>
              <a:t>Impacto social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58E2B2-B54F-4979-8231-DA5ED8DE5F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908864-939E-43AD-83B6-7650DBE2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34" y="-58479"/>
            <a:ext cx="2823063" cy="20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7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B78DC6-BEED-435C-96EE-8AF4CDA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OCDE – CONVENIO CON CHILE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4D7B2D18-E3C1-4EB9-9C23-D3FF1D1C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4" y="326398"/>
            <a:ext cx="2230400" cy="1137959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58E2B2-B54F-4979-8231-DA5ED8DE5F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1998BF6-52E8-414D-A135-977019DAA2D5}"/>
              </a:ext>
            </a:extLst>
          </p:cNvPr>
          <p:cNvSpPr/>
          <p:nvPr/>
        </p:nvSpPr>
        <p:spPr>
          <a:xfrm>
            <a:off x="1751407" y="1645111"/>
            <a:ext cx="917886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Evaluación Ex post</a:t>
            </a:r>
          </a:p>
          <a:p>
            <a:endParaRPr lang="es-MX" sz="1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¿Ha cumplido la ley su propósito?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¿Es la ley adecuada para cumplir</a:t>
            </a:r>
          </a:p>
          <a:p>
            <a:r>
              <a:rPr lang="es-MX" sz="4000" dirty="0"/>
              <a:t>    el propósito que se pretende?</a:t>
            </a:r>
          </a:p>
          <a:p>
            <a:endParaRPr lang="es-MX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Percepción ciudadana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Análisis técnico</a:t>
            </a:r>
          </a:p>
        </p:txBody>
      </p:sp>
    </p:spTree>
    <p:extLst>
      <p:ext uri="{BB962C8B-B14F-4D97-AF65-F5344CB8AC3E}">
        <p14:creationId xmlns:p14="http://schemas.microsoft.com/office/powerpoint/2010/main" val="867655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B78DC6-BEED-435C-96EE-8AF4CDA3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71" y="624110"/>
            <a:ext cx="8911687" cy="738982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EVALUACIÓN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58E2B2-B54F-4979-8231-DA5ED8DE5F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886C552-3453-4959-A36F-E4C8C2CAF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0" y="1462918"/>
            <a:ext cx="6826102" cy="4718041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xmlns="" id="{64388572-9A1C-4A81-8C80-E9BAD8B87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0" y="1462918"/>
            <a:ext cx="1884230" cy="11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1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74591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chemeClr val="accent1">
                    <a:lumMod val="50000"/>
                  </a:schemeClr>
                </a:solidFill>
              </a:rPr>
              <a:t>BLOQUE 5</a:t>
            </a:r>
          </a:p>
          <a:p>
            <a:pPr marL="0" indent="0" algn="ctr">
              <a:buNone/>
            </a:pPr>
            <a:r>
              <a:rPr lang="es-MX" sz="6000" b="1" dirty="0">
                <a:solidFill>
                  <a:schemeClr val="accent1">
                    <a:lumMod val="50000"/>
                  </a:schemeClr>
                </a:solidFill>
              </a:rPr>
              <a:t>Temas de Agenda en el Estado de México </a:t>
            </a:r>
            <a:endParaRPr lang="es-MX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64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88C548-E562-41F5-B3AC-7325BD76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Reformas constitucionales vigentes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BAA8D2-8065-4F4D-B8A5-6C5F3EB6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403498"/>
            <a:ext cx="8500547" cy="4830392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Reforma a la Constitución, en materia de </a:t>
            </a:r>
            <a:r>
              <a:rPr lang="es-MX" sz="2400" b="1" dirty="0">
                <a:solidFill>
                  <a:schemeClr val="tx1"/>
                </a:solidFill>
              </a:rPr>
              <a:t>Guardia Nacional. </a:t>
            </a:r>
            <a:r>
              <a:rPr lang="es-MX" sz="2400" dirty="0">
                <a:solidFill>
                  <a:schemeClr val="tx1"/>
                </a:solidFill>
              </a:rPr>
              <a:t>TURNADO A CONGRESOS LOCALES EL 28-FEB-2019</a:t>
            </a:r>
          </a:p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Reforma el artículo 19 de la Constitución, en materia de </a:t>
            </a:r>
            <a:r>
              <a:rPr lang="es-MX" sz="2400" b="1" dirty="0">
                <a:solidFill>
                  <a:schemeClr val="tx1"/>
                </a:solidFill>
              </a:rPr>
              <a:t>prisión preventiva oficiosa. </a:t>
            </a:r>
            <a:r>
              <a:rPr lang="es-MX" sz="2400" dirty="0">
                <a:solidFill>
                  <a:schemeClr val="tx1"/>
                </a:solidFill>
              </a:rPr>
              <a:t>TURNADO A CONGRESOS LOCALES EL 19-FEB-2019</a:t>
            </a:r>
          </a:p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Reforma el artículo 22 y la fracción XXX del artículo 73 de la Constitución, </a:t>
            </a:r>
            <a:r>
              <a:rPr lang="es-MX" sz="2400" b="1" dirty="0">
                <a:solidFill>
                  <a:schemeClr val="tx1"/>
                </a:solidFill>
              </a:rPr>
              <a:t>en materia de Extinción de Dominio. </a:t>
            </a:r>
            <a:r>
              <a:rPr lang="es-MX" sz="2400" dirty="0">
                <a:solidFill>
                  <a:schemeClr val="tx1"/>
                </a:solidFill>
              </a:rPr>
              <a:t>TURNADO A CONGRESOS LOCALES EL 18-DIC-2019.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94DBFB-0E1C-4C10-810D-28B828A1F1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73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DC4B41-2F8E-45E1-BEF6-CA947C6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TEMAS RECURRENTES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702F33-EF85-4D1A-AAD4-4223D99E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026" y="1632984"/>
            <a:ext cx="7107681" cy="4919818"/>
          </a:xfrm>
        </p:spPr>
        <p:txBody>
          <a:bodyPr>
            <a:normAutofit/>
          </a:bodyPr>
          <a:lstStyle/>
          <a:p>
            <a:r>
              <a:rPr lang="es-MX" sz="4400" dirty="0">
                <a:solidFill>
                  <a:schemeClr val="tx1"/>
                </a:solidFill>
              </a:rPr>
              <a:t>Grupos Vulnerables</a:t>
            </a:r>
          </a:p>
          <a:p>
            <a:endParaRPr lang="es-MX" sz="1100" dirty="0">
              <a:solidFill>
                <a:schemeClr val="tx1"/>
              </a:solidFill>
            </a:endParaRPr>
          </a:p>
          <a:p>
            <a:r>
              <a:rPr lang="es-MX" sz="4400" dirty="0">
                <a:solidFill>
                  <a:schemeClr val="tx1"/>
                </a:solidFill>
              </a:rPr>
              <a:t>Salud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4400" dirty="0">
                <a:solidFill>
                  <a:schemeClr val="tx1"/>
                </a:solidFill>
              </a:rPr>
              <a:t>Electorales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4400" dirty="0">
                <a:solidFill>
                  <a:schemeClr val="tx1"/>
                </a:solidFill>
              </a:rPr>
              <a:t>Medio Ambiente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E812F8-CFC0-42EE-85EB-9A2323982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9A1FBB7-42A3-4148-B90C-57CB7A7CF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21" y="217814"/>
            <a:ext cx="1401629" cy="15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17B897-ED2C-4F57-BB6B-0A8BD4FD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08" y="528417"/>
            <a:ext cx="8911687" cy="128089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¿QUÉ ES UN DIPUTADO?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EC86AD-D41D-473E-B10C-84758655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29" y="1809307"/>
            <a:ext cx="8194421" cy="4919818"/>
          </a:xfrm>
        </p:spPr>
        <p:txBody>
          <a:bodyPr>
            <a:normAutofit/>
          </a:bodyPr>
          <a:lstStyle/>
          <a:p>
            <a:r>
              <a:rPr lang="es-MX" sz="4400" dirty="0">
                <a:solidFill>
                  <a:schemeClr val="tx1"/>
                </a:solidFill>
              </a:rPr>
              <a:t>Representantes del Estado</a:t>
            </a:r>
          </a:p>
          <a:p>
            <a:pPr marL="0" indent="0">
              <a:buNone/>
            </a:pPr>
            <a:endParaRPr lang="es-MX" sz="1100" dirty="0">
              <a:solidFill>
                <a:schemeClr val="tx1"/>
              </a:solidFill>
            </a:endParaRPr>
          </a:p>
          <a:p>
            <a:pPr algn="just"/>
            <a:r>
              <a:rPr lang="es-MX" sz="4400" dirty="0">
                <a:solidFill>
                  <a:schemeClr val="tx1"/>
                </a:solidFill>
              </a:rPr>
              <a:t>Un individuo electo por el pueblo para convertirlo en su representante en un Parlamento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A2FE8D-B2EF-40D5-A12C-D0F01908AD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496BD58-FF4A-4789-A8B6-B35DA8A4E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0EBDFC-C821-41FF-B770-1B52686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54" y="2402958"/>
            <a:ext cx="10728435" cy="39659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s-MX" sz="8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8800" b="1" dirty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marL="0" indent="0" algn="ctr">
              <a:buNone/>
            </a:pPr>
            <a:endParaRPr lang="es-MX" sz="8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</a:rPr>
              <a:t>Marzo 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B398FDB-4BDA-4D6D-AFC7-1109AA043D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783341" y="636283"/>
            <a:ext cx="8596668" cy="47863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FUNCIONES PARLAMENTARIAS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20908"/>
              </p:ext>
            </p:extLst>
          </p:nvPr>
        </p:nvGraphicFramePr>
        <p:xfrm>
          <a:off x="1927742" y="1234856"/>
          <a:ext cx="9987976" cy="516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6B5BE5-E07E-4A52-92CE-60A05B3CE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67" y="5196538"/>
            <a:ext cx="1982715" cy="8532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9150BD8-0CB6-40CB-9559-5DB79BD6DCC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CED65-7D2E-4C61-8733-A49D9E5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869" y="565979"/>
            <a:ext cx="8911687" cy="128089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GRUPOS PARLAMENTARIOS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842753-CCF4-4BCA-8EC2-7DB7C4FF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80" y="1728313"/>
            <a:ext cx="8663816" cy="4749697"/>
          </a:xfrm>
        </p:spPr>
        <p:txBody>
          <a:bodyPr>
            <a:noAutofit/>
          </a:bodyPr>
          <a:lstStyle/>
          <a:p>
            <a:pPr algn="just"/>
            <a:r>
              <a:rPr lang="es-ES" sz="4700" dirty="0">
                <a:solidFill>
                  <a:schemeClr val="tx1"/>
                </a:solidFill>
              </a:rPr>
              <a:t>Formas y procedimientos para la agrupación de diputados, según su partido, garantiza libre expresión, da orden y disciplina parlamentaria</a:t>
            </a:r>
            <a:endParaRPr lang="es-MX" sz="47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E89117-CFEC-4C52-AAC1-F564BCDD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60A9797-D127-42C3-9C6F-EA19C88C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935125" y="513420"/>
            <a:ext cx="10650279" cy="829340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LEGISLAR</a:t>
            </a:r>
            <a:endParaRPr lang="es-ES" sz="4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35125" y="1398238"/>
            <a:ext cx="8596871" cy="4882547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s-ES" sz="3600" b="1" dirty="0">
                <a:solidFill>
                  <a:schemeClr val="tx1"/>
                </a:solidFill>
              </a:rPr>
              <a:t>PROCESOS LEGISLATIVOS INTERNOS</a:t>
            </a:r>
            <a:endParaRPr lang="es-ES" sz="3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s-ES" sz="3800" dirty="0">
                <a:solidFill>
                  <a:schemeClr val="tx1"/>
                </a:solidFill>
              </a:rPr>
              <a:t>No coarta libertad del legislador, da coherencia a un proyecto, garantiza técnica legislativa, y apoyo de GP en dictaminación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BFDBAF2-171E-4AAB-B4F1-3433E9E5B0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30AD237-8E84-45D2-B664-C2E1F05F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935125" y="513420"/>
            <a:ext cx="10650279" cy="829340"/>
          </a:xfrm>
        </p:spPr>
        <p:txBody>
          <a:bodyPr>
            <a:noAutofit/>
          </a:bodyPr>
          <a:lstStyle/>
          <a:p>
            <a:r>
              <a:rPr lang="es-ES" sz="4800" b="1">
                <a:solidFill>
                  <a:schemeClr val="accent1">
                    <a:lumMod val="50000"/>
                  </a:schemeClr>
                </a:solidFill>
              </a:rPr>
              <a:t>VOTO DE CONCIENCIA</a:t>
            </a:r>
            <a:endParaRPr lang="es-ES" sz="4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35125" y="1398238"/>
            <a:ext cx="9431080" cy="488254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4000" dirty="0">
                <a:solidFill>
                  <a:schemeClr val="tx1"/>
                </a:solidFill>
              </a:rPr>
              <a:t>Ética - moral</a:t>
            </a:r>
          </a:p>
          <a:p>
            <a:pPr algn="just">
              <a:lnSpc>
                <a:spcPct val="150000"/>
              </a:lnSpc>
            </a:pPr>
            <a:r>
              <a:rPr lang="es-ES" sz="4000" dirty="0">
                <a:solidFill>
                  <a:schemeClr val="tx1"/>
                </a:solidFill>
              </a:rPr>
              <a:t>Bien de la comunidad electoral</a:t>
            </a:r>
          </a:p>
          <a:p>
            <a:pPr algn="just">
              <a:lnSpc>
                <a:spcPct val="150000"/>
              </a:lnSpc>
            </a:pPr>
            <a:r>
              <a:rPr lang="es-ES" sz="4000" dirty="0">
                <a:solidFill>
                  <a:schemeClr val="tx1"/>
                </a:solidFill>
              </a:rPr>
              <a:t>Promesas de campaña</a:t>
            </a:r>
          </a:p>
          <a:p>
            <a:pPr algn="just">
              <a:lnSpc>
                <a:spcPct val="150000"/>
              </a:lnSpc>
            </a:pPr>
            <a:r>
              <a:rPr lang="es-ES" sz="4000" dirty="0">
                <a:solidFill>
                  <a:schemeClr val="tx1"/>
                </a:solidFill>
              </a:rPr>
              <a:t>En acuerdo con el GP</a:t>
            </a:r>
          </a:p>
          <a:p>
            <a:pPr lvl="0" algn="just">
              <a:lnSpc>
                <a:spcPct val="150000"/>
              </a:lnSpc>
              <a:buNone/>
            </a:pP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BFDBAF2-171E-4AAB-B4F1-3433E9E5B0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5" y="6280785"/>
            <a:ext cx="4526915" cy="5772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207FBBE-5391-4E45-8DDD-68F4C1FA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6" y="5911702"/>
            <a:ext cx="3657600" cy="11191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EDEB761-A50D-4942-A6BB-25DF5B067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96" y="285570"/>
            <a:ext cx="1219140" cy="12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488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1490</Words>
  <Application>Microsoft Office PowerPoint</Application>
  <PresentationFormat>Personalizado</PresentationFormat>
  <Paragraphs>268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Espiral</vt:lpstr>
      <vt:lpstr>Presentación de PowerPoint</vt:lpstr>
      <vt:lpstr>Presentación de PowerPoint</vt:lpstr>
      <vt:lpstr>Presentación de PowerPoint</vt:lpstr>
      <vt:lpstr>CEM</vt:lpstr>
      <vt:lpstr>¿QUÉ ES UN DIPUTADO?</vt:lpstr>
      <vt:lpstr>FUNCIONES PARLAMENTARIAS</vt:lpstr>
      <vt:lpstr>GRUPOS PARLAMENTARIOS</vt:lpstr>
      <vt:lpstr>LEGISLAR</vt:lpstr>
      <vt:lpstr>VOTO DE CONCIENCIA</vt:lpstr>
      <vt:lpstr>AGENDA LEGISLATIVA</vt:lpstr>
      <vt:lpstr>Presentación de PowerPoint</vt:lpstr>
      <vt:lpstr>ACTORES QUE LA INTEGRAN</vt:lpstr>
      <vt:lpstr>DERECHO DE INICIAR LEYES </vt:lpstr>
      <vt:lpstr>DERECHO DE INICIAR LEYES   </vt:lpstr>
      <vt:lpstr>TIEMPOS DE INTEGRACIÓN </vt:lpstr>
      <vt:lpstr>AGENDA LEGISLATIVA</vt:lpstr>
      <vt:lpstr>COMPETENCIAS</vt:lpstr>
      <vt:lpstr>CPEUM</vt:lpstr>
      <vt:lpstr>CPEUM</vt:lpstr>
      <vt:lpstr>LEYES GENERALES (50)</vt:lpstr>
      <vt:lpstr>Art. 61 CEM- FACULTADES Y OBLIGACIONES DE LA LEGISLATURA </vt:lpstr>
      <vt:lpstr>Presentación de PowerPoint</vt:lpstr>
      <vt:lpstr>PARLAMENTO ABIERTO</vt:lpstr>
      <vt:lpstr>Alianza para el Parlamento Abierto (APA)</vt:lpstr>
      <vt:lpstr>PRINCIPIOS DE PARLAMENTO</vt:lpstr>
      <vt:lpstr>PRINCIPIOS DE PARLAMENTO ABIERTO</vt:lpstr>
      <vt:lpstr>Presentación de PowerPoint</vt:lpstr>
      <vt:lpstr> COMPOSICIÓN Y FUNCIONAMIENTO INTERNO</vt:lpstr>
      <vt:lpstr>Iniciativa Preferente</vt:lpstr>
      <vt:lpstr>SON FACULTADES Y OBLIGACIONES DE LA LEGISLATURA (Art. 61 Const.) </vt:lpstr>
      <vt:lpstr>LEY-ORGANICA-EDOMEX </vt:lpstr>
      <vt:lpstr>LEY-ORGANICA-EDOMEX </vt:lpstr>
      <vt:lpstr>Presentación de PowerPoint</vt:lpstr>
      <vt:lpstr>Presentación de PowerPoint</vt:lpstr>
      <vt:lpstr>Presentación de PowerPoint</vt:lpstr>
      <vt:lpstr>OBLIGACIONES</vt:lpstr>
      <vt:lpstr>OBLIGACIONES</vt:lpstr>
      <vt:lpstr>OBLIGACIONES</vt:lpstr>
      <vt:lpstr>NEGOCIACIÓN</vt:lpstr>
      <vt:lpstr>CABILDEO</vt:lpstr>
      <vt:lpstr>CABILDEO</vt:lpstr>
      <vt:lpstr>Presentación de PowerPoint</vt:lpstr>
      <vt:lpstr>INDICADORES</vt:lpstr>
      <vt:lpstr>CONTINUIDAD</vt:lpstr>
      <vt:lpstr>OCDE – CONVENIO CON CHILE</vt:lpstr>
      <vt:lpstr>EVALUACIÓN</vt:lpstr>
      <vt:lpstr>Presentación de PowerPoint</vt:lpstr>
      <vt:lpstr>Reformas constitucionales vigentes</vt:lpstr>
      <vt:lpstr>TEMAS RECURRENTES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ALBERTO DOMÍNGUEZ BUCIO</dc:creator>
  <cp:lastModifiedBy>Z400</cp:lastModifiedBy>
  <cp:revision>25</cp:revision>
  <dcterms:created xsi:type="dcterms:W3CDTF">2019-03-01T17:56:33Z</dcterms:created>
  <dcterms:modified xsi:type="dcterms:W3CDTF">2019-03-08T18:42:14Z</dcterms:modified>
</cp:coreProperties>
</file>